
<file path=[Content_Types].xml><?xml version="1.0" encoding="utf-8"?>
<Types xmlns="http://schemas.openxmlformats.org/package/2006/content-types">
  <Default Extension="bin" ContentType="application/vnd.openxmlformats-officedocument.oleObject"/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dp" ContentType="image/vnd.ms-photo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01" r:id="rId1"/>
  </p:sldMasterIdLst>
  <p:notesMasterIdLst>
    <p:notesMasterId r:id="rId22"/>
  </p:notesMasterIdLst>
  <p:handoutMasterIdLst>
    <p:handoutMasterId r:id="rId23"/>
  </p:handoutMasterIdLst>
  <p:sldIdLst>
    <p:sldId id="280" r:id="rId2"/>
    <p:sldId id="313" r:id="rId3"/>
    <p:sldId id="314" r:id="rId4"/>
    <p:sldId id="315" r:id="rId5"/>
    <p:sldId id="316" r:id="rId6"/>
    <p:sldId id="317" r:id="rId7"/>
    <p:sldId id="318" r:id="rId8"/>
    <p:sldId id="319" r:id="rId9"/>
    <p:sldId id="320" r:id="rId10"/>
    <p:sldId id="321" r:id="rId11"/>
    <p:sldId id="322" r:id="rId12"/>
    <p:sldId id="323" r:id="rId13"/>
    <p:sldId id="324" r:id="rId14"/>
    <p:sldId id="325" r:id="rId15"/>
    <p:sldId id="326" r:id="rId16"/>
    <p:sldId id="327" r:id="rId17"/>
    <p:sldId id="328" r:id="rId18"/>
    <p:sldId id="329" r:id="rId19"/>
    <p:sldId id="330" r:id="rId20"/>
    <p:sldId id="331" r:id="rId21"/>
  </p:sldIdLst>
  <p:sldSz cx="6858000" cy="5143500"/>
  <p:notesSz cx="6858000" cy="9144000"/>
  <p:embeddedFontLst>
    <p:embeddedFont>
      <p:font typeface="等线" panose="02010600030101010101" pitchFamily="2" charset="-122"/>
      <p:regular r:id="rId24"/>
      <p:bold r:id="rId25"/>
    </p:embeddedFont>
    <p:embeddedFont>
      <p:font typeface="宋刻本字体" panose="02000000000000000000" pitchFamily="2" charset="-122"/>
      <p:regular r:id="rId2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799" userDrawn="1">
          <p15:clr>
            <a:srgbClr val="A4A3A4"/>
          </p15:clr>
        </p15:guide>
        <p15:guide id="2" pos="4110" userDrawn="1">
          <p15:clr>
            <a:srgbClr val="A4A3A4"/>
          </p15:clr>
        </p15:guide>
        <p15:guide id="3" pos="210" userDrawn="1">
          <p15:clr>
            <a:srgbClr val="A4A3A4"/>
          </p15:clr>
        </p15:guide>
        <p15:guide id="4" orient="horz" pos="123" userDrawn="1">
          <p15:clr>
            <a:srgbClr val="A4A3A4"/>
          </p15:clr>
        </p15:guide>
        <p15:guide id="5" orient="horz" pos="62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70C0"/>
    <a:srgbClr val="0A850A"/>
    <a:srgbClr val="8989FF"/>
    <a:srgbClr val="00B0F0"/>
    <a:srgbClr val="F46970"/>
    <a:srgbClr val="948A54"/>
    <a:srgbClr val="558ED5"/>
    <a:srgbClr val="67D993"/>
    <a:srgbClr val="E6E7E8"/>
    <a:srgbClr val="95B3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39" autoAdjust="0"/>
    <p:restoredTop sz="87972" autoAdjust="0"/>
  </p:normalViewPr>
  <p:slideViewPr>
    <p:cSldViewPr>
      <p:cViewPr>
        <p:scale>
          <a:sx n="100" d="100"/>
          <a:sy n="100" d="100"/>
        </p:scale>
        <p:origin x="542" y="168"/>
      </p:cViewPr>
      <p:guideLst>
        <p:guide orient="horz" pos="2799"/>
        <p:guide pos="4110"/>
        <p:guide pos="210"/>
        <p:guide orient="horz" pos="123"/>
        <p:guide orient="horz" pos="622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9" d="100"/>
          <a:sy n="69" d="100"/>
        </p:scale>
        <p:origin x="2890" y="82"/>
      </p:cViewPr>
      <p:guideLst/>
    </p:cSldViewPr>
  </p:notesViewPr>
  <p:gridSpacing cx="72005" cy="720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9.wmf"/><Relationship Id="rId2" Type="http://schemas.openxmlformats.org/officeDocument/2006/relationships/image" Target="../media/image8.wmf"/><Relationship Id="rId1" Type="http://schemas.openxmlformats.org/officeDocument/2006/relationships/image" Target="../media/image7.w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12.wmf"/><Relationship Id="rId1" Type="http://schemas.openxmlformats.org/officeDocument/2006/relationships/image" Target="../media/image11.w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5.wmf"/><Relationship Id="rId2" Type="http://schemas.openxmlformats.org/officeDocument/2006/relationships/image" Target="../media/image14.wmf"/><Relationship Id="rId1" Type="http://schemas.openxmlformats.org/officeDocument/2006/relationships/image" Target="../media/image13.wmf"/><Relationship Id="rId6" Type="http://schemas.openxmlformats.org/officeDocument/2006/relationships/image" Target="../media/image11.wmf"/><Relationship Id="rId5" Type="http://schemas.openxmlformats.org/officeDocument/2006/relationships/image" Target="../media/image17.wmf"/><Relationship Id="rId4" Type="http://schemas.openxmlformats.org/officeDocument/2006/relationships/image" Target="../media/image16.w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13.wmf"/><Relationship Id="rId2" Type="http://schemas.openxmlformats.org/officeDocument/2006/relationships/image" Target="../media/image19.wmf"/><Relationship Id="rId1" Type="http://schemas.openxmlformats.org/officeDocument/2006/relationships/image" Target="../media/image18.wmf"/><Relationship Id="rId6" Type="http://schemas.openxmlformats.org/officeDocument/2006/relationships/image" Target="../media/image17.wmf"/><Relationship Id="rId5" Type="http://schemas.openxmlformats.org/officeDocument/2006/relationships/image" Target="../media/image11.wmf"/><Relationship Id="rId4" Type="http://schemas.openxmlformats.org/officeDocument/2006/relationships/image" Target="../media/image14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212DBA93-434C-4661-AFC1-55181051042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9C6B72C-8796-4A93-9F83-5B08DE39BBB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C3E4E4-7147-47FF-8EE0-6501D5797475}" type="datetimeFigureOut">
              <a:rPr lang="zh-CN" altLang="en-US" smtClean="0"/>
              <a:t>2022.4.11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801216E-DE0C-4DFE-BC5F-78D93351F42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F0B26B1-E5D7-462B-9430-461FFD0B4D2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3DDE4A-D4EA-4D35-9093-9A4C81DC4EF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07794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10.png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gif>
</file>

<file path=ppt/media/image27.png>
</file>

<file path=ppt/media/image3.png>
</file>

<file path=ppt/media/image4.png>
</file>

<file path=ppt/media/image5.jpeg>
</file>

<file path=ppt/media/image6.png>
</file>

<file path=ppt/media/image7.wmf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3F8FFDD2-1A1E-44E5-BE00-DBD3A6DB0DF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宋刻本字体" panose="02000000000000000000" pitchFamily="2" charset="-122"/>
                <a:ea typeface="宋刻本字体" panose="02000000000000000000" pitchFamily="2" charset="-122"/>
              </a:defRPr>
            </a:lvl1pPr>
          </a:lstStyle>
          <a:p>
            <a:pPr>
              <a:defRPr/>
            </a:pPr>
            <a:endParaRPr lang="zh-CN" altLang="en-US" dirty="0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FEFE5B0-B370-4BA1-AB3E-C78DFE12E966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smtClean="0">
                <a:latin typeface="宋刻本字体" panose="02000000000000000000" pitchFamily="2" charset="-122"/>
                <a:ea typeface="宋刻本字体" panose="02000000000000000000" pitchFamily="2" charset="-122"/>
              </a:defRPr>
            </a:lvl1pPr>
          </a:lstStyle>
          <a:p>
            <a:pPr>
              <a:defRPr/>
            </a:pPr>
            <a:fld id="{74BE35D6-6DE2-47AC-978D-BE9C69430CFE}" type="datetimeFigureOut">
              <a:rPr lang="zh-CN" altLang="en-US" smtClean="0"/>
              <a:pPr>
                <a:defRPr/>
              </a:pPr>
              <a:t>2022.4.11</a:t>
            </a:fld>
            <a:endParaRPr lang="zh-CN" altLang="en-US" dirty="0"/>
          </a:p>
        </p:txBody>
      </p:sp>
      <p:sp>
        <p:nvSpPr>
          <p:cNvPr id="4" name="幻灯片图像占位符 3">
            <a:extLst>
              <a:ext uri="{FF2B5EF4-FFF2-40B4-BE49-F238E27FC236}">
                <a16:creationId xmlns:a16="http://schemas.microsoft.com/office/drawing/2014/main" id="{4880CDA7-17B4-41D7-8A9D-07049C8B5DD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 dirty="0"/>
          </a:p>
        </p:txBody>
      </p:sp>
      <p:sp>
        <p:nvSpPr>
          <p:cNvPr id="5" name="备注占位符 4">
            <a:extLst>
              <a:ext uri="{FF2B5EF4-FFF2-40B4-BE49-F238E27FC236}">
                <a16:creationId xmlns:a16="http://schemas.microsoft.com/office/drawing/2014/main" id="{6D69BAB9-AAA8-477F-B3CA-2C9B3F9DBD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 dirty="0"/>
              <a:t>单击此处编辑母版文本样式</a:t>
            </a:r>
          </a:p>
          <a:p>
            <a:pPr lvl="1"/>
            <a:r>
              <a:rPr lang="zh-CN" altLang="en-US" noProof="0" dirty="0"/>
              <a:t>二级</a:t>
            </a:r>
          </a:p>
          <a:p>
            <a:pPr lvl="2"/>
            <a:r>
              <a:rPr lang="zh-CN" altLang="en-US" noProof="0" dirty="0"/>
              <a:t>三级</a:t>
            </a:r>
          </a:p>
          <a:p>
            <a:pPr lvl="3"/>
            <a:r>
              <a:rPr lang="zh-CN" altLang="en-US" noProof="0" dirty="0"/>
              <a:t>四级</a:t>
            </a:r>
          </a:p>
          <a:p>
            <a:pPr lvl="4"/>
            <a:r>
              <a:rPr lang="zh-CN" altLang="en-US" noProof="0" dirty="0"/>
              <a:t>五级</a:t>
            </a: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F441DEE-F68F-46B7-BBE8-0F5F154B593E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宋刻本字体" panose="02000000000000000000" pitchFamily="2" charset="-122"/>
                <a:ea typeface="宋刻本字体" panose="02000000000000000000" pitchFamily="2" charset="-122"/>
              </a:defRPr>
            </a:lvl1pPr>
          </a:lstStyle>
          <a:p>
            <a:pPr>
              <a:defRPr/>
            </a:pPr>
            <a:endParaRPr lang="zh-CN" altLang="en-US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F5BC21A-F6E5-4D44-A3CB-245361EAE92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smtClean="0">
                <a:latin typeface="宋刻本字体" panose="02000000000000000000" pitchFamily="2" charset="-122"/>
                <a:ea typeface="宋刻本字体" panose="02000000000000000000" pitchFamily="2" charset="-122"/>
              </a:defRPr>
            </a:lvl1pPr>
          </a:lstStyle>
          <a:p>
            <a:pPr>
              <a:defRPr/>
            </a:pPr>
            <a:fld id="{972847BC-EF89-49B7-8085-4B01D2FA2445}" type="slidenum">
              <a:rPr lang="zh-CN" altLang="en-US" smtClean="0"/>
              <a:pPr>
                <a:defRPr/>
              </a:pPr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宋刻本字体" panose="02000000000000000000" pitchFamily="2" charset="-122"/>
        <a:ea typeface="宋刻本字体" panose="02000000000000000000" pitchFamily="2" charset="-122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宋刻本字体" panose="02000000000000000000" pitchFamily="2" charset="-122"/>
        <a:ea typeface="宋刻本字体" panose="02000000000000000000" pitchFamily="2" charset="-122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宋刻本字体" panose="02000000000000000000" pitchFamily="2" charset="-122"/>
        <a:ea typeface="宋刻本字体" panose="02000000000000000000" pitchFamily="2" charset="-122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宋刻本字体" panose="02000000000000000000" pitchFamily="2" charset="-122"/>
        <a:ea typeface="宋刻本字体" panose="02000000000000000000" pitchFamily="2" charset="-122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宋刻本字体" panose="02000000000000000000" pitchFamily="2" charset="-122"/>
        <a:ea typeface="宋刻本字体" panose="02000000000000000000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目标：成为高水平，可以以假乱真的书法家</a:t>
            </a:r>
            <a:endParaRPr lang="en-US" altLang="zh-CN" dirty="0"/>
          </a:p>
          <a:p>
            <a:r>
              <a:rPr lang="zh-CN" altLang="en-US" dirty="0"/>
              <a:t>双高：高水平的鉴赏专家（手段）</a:t>
            </a:r>
            <a:r>
              <a:rPr lang="en-US" altLang="zh-CN" dirty="0"/>
              <a:t>+</a:t>
            </a:r>
            <a:r>
              <a:rPr lang="zh-CN" altLang="en-US" dirty="0"/>
              <a:t>高水平的练习学生（目标）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72847BC-EF89-49B7-8085-4B01D2FA2445}" type="slidenum">
              <a:rPr lang="zh-CN" altLang="en-US" smtClean="0"/>
              <a:pPr>
                <a:defRPr/>
              </a:pPr>
              <a:t>3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855276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72847BC-EF89-49B7-8085-4B01D2FA2445}" type="slidenum">
              <a:rPr lang="zh-CN" altLang="en-US" smtClean="0"/>
              <a:pPr>
                <a:defRPr/>
              </a:pPr>
              <a:t>12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106548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72847BC-EF89-49B7-8085-4B01D2FA2445}" type="slidenum">
              <a:rPr lang="zh-CN" altLang="en-US" smtClean="0"/>
              <a:pPr>
                <a:defRPr/>
              </a:pPr>
              <a:t>13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929961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72847BC-EF89-49B7-8085-4B01D2FA2445}" type="slidenum">
              <a:rPr lang="zh-CN" altLang="en-US" smtClean="0"/>
              <a:pPr>
                <a:defRPr/>
              </a:pPr>
              <a:t>14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137487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72847BC-EF89-49B7-8085-4B01D2FA2445}" type="slidenum">
              <a:rPr lang="zh-CN" altLang="en-US" smtClean="0"/>
              <a:pPr>
                <a:defRPr/>
              </a:pPr>
              <a:t>15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52519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72847BC-EF89-49B7-8085-4B01D2FA2445}" type="slidenum">
              <a:rPr lang="zh-CN" altLang="en-US" smtClean="0"/>
              <a:pPr>
                <a:defRPr/>
              </a:pPr>
              <a:t>16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896477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72847BC-EF89-49B7-8085-4B01D2FA2445}" type="slidenum">
              <a:rPr lang="zh-CN" altLang="en-US" smtClean="0"/>
              <a:pPr>
                <a:defRPr/>
              </a:pPr>
              <a:t>17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524772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72847BC-EF89-49B7-8085-4B01D2FA2445}" type="slidenum">
              <a:rPr lang="zh-CN" altLang="en-US" smtClean="0"/>
              <a:pPr>
                <a:defRPr/>
              </a:pPr>
              <a:t>18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284671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72847BC-EF89-49B7-8085-4B01D2FA2445}" type="slidenum">
              <a:rPr lang="zh-CN" altLang="en-US" smtClean="0"/>
              <a:pPr>
                <a:defRPr/>
              </a:pPr>
              <a:t>19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527451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72847BC-EF89-49B7-8085-4B01D2FA2445}" type="slidenum">
              <a:rPr lang="zh-CN" altLang="en-US" smtClean="0"/>
              <a:pPr>
                <a:defRPr/>
              </a:pPr>
              <a:t>4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667872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zh-CN" altLang="en-US" b="1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生成器</a:t>
            </a:r>
            <a:r>
              <a:rPr lang="en-US" altLang="zh-CN" b="1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G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：生成网络，随机噪声或者标签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Y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，生成图片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X</a:t>
            </a:r>
          </a:p>
          <a:p>
            <a:pPr algn="l"/>
            <a:r>
              <a:rPr lang="zh-CN" altLang="en-US" b="1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判别器</a:t>
            </a:r>
            <a:r>
              <a:rPr lang="en-US" altLang="zh-CN" b="1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D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：二分类网络，特征或者图片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X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，生成标签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Y</a:t>
            </a:r>
          </a:p>
          <a:p>
            <a:pPr algn="l"/>
            <a:endParaRPr lang="zh-CN" altLang="en-US" b="0" i="0" dirty="0">
              <a:solidFill>
                <a:srgbClr val="121212"/>
              </a:solidFill>
              <a:effectLst/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algn="l"/>
            <a:r>
              <a:rPr lang="zh-CN" altLang="en-US" b="1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判别器</a:t>
            </a:r>
            <a:r>
              <a:rPr lang="en-US" altLang="zh-CN" b="1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D</a:t>
            </a:r>
            <a:r>
              <a:rPr lang="zh-CN" altLang="en-US" b="1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：</a:t>
            </a:r>
            <a:endParaRPr lang="zh-CN" altLang="en-US" b="0" i="0" dirty="0">
              <a:solidFill>
                <a:srgbClr val="121212"/>
              </a:solidFill>
              <a:effectLst/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algn="l"/>
            <a:r>
              <a:rPr lang="zh-CN" altLang="en-US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给定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G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，通过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G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生成图像产生负样本，并结合真实图像作为正样本来训练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D</a:t>
            </a:r>
          </a:p>
          <a:p>
            <a:pPr algn="l"/>
            <a:r>
              <a:rPr lang="zh-CN" altLang="en-US" b="1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生成器</a:t>
            </a:r>
            <a:r>
              <a:rPr lang="en-US" altLang="zh-CN" b="1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G</a:t>
            </a:r>
            <a:r>
              <a:rPr lang="zh-CN" altLang="en-US" b="1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：</a:t>
            </a:r>
            <a:endParaRPr lang="zh-CN" altLang="en-US" b="0" i="0" dirty="0">
              <a:solidFill>
                <a:srgbClr val="121212"/>
              </a:solidFill>
              <a:effectLst/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algn="l"/>
            <a:r>
              <a:rPr lang="zh-CN" altLang="en-US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给定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D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，以</a:t>
            </a:r>
            <a:r>
              <a:rPr lang="zh-CN" altLang="en-US" b="1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使得</a:t>
            </a:r>
            <a:r>
              <a:rPr lang="en-US" altLang="zh-CN" b="1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D</a:t>
            </a:r>
            <a:r>
              <a:rPr lang="zh-CN" altLang="en-US" b="1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对</a:t>
            </a:r>
            <a:r>
              <a:rPr lang="en-US" altLang="zh-CN" b="1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G</a:t>
            </a:r>
            <a:r>
              <a:rPr lang="zh-CN" altLang="en-US" b="1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生成图像的评分尽可能接近正样本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作为目标来训练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G</a:t>
            </a:r>
          </a:p>
          <a:p>
            <a:pPr algn="l"/>
            <a:r>
              <a:rPr lang="en-US" altLang="zh-CN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G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和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D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的训练过程交替进行，这个对抗的过程使得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G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生成的图像越来越逼真，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D“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打假”的能力也越来越强。</a:t>
            </a:r>
            <a:endParaRPr lang="en-US" altLang="zh-CN" b="0" i="0" dirty="0">
              <a:solidFill>
                <a:srgbClr val="121212"/>
              </a:solidFill>
              <a:effectLst/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algn="l"/>
            <a:endParaRPr lang="en-US" altLang="zh-CN" b="0" i="0" dirty="0">
              <a:solidFill>
                <a:srgbClr val="121212"/>
              </a:solidFill>
              <a:effectLst/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algn="l"/>
            <a:r>
              <a:rPr lang="zh-CN" altLang="en-US" b="0" i="0" dirty="0">
                <a:solidFill>
                  <a:srgbClr val="121212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中国传统故事，矛与盾的关系</a:t>
            </a:r>
            <a:endParaRPr lang="en-US" altLang="zh-CN" b="0" i="0" dirty="0">
              <a:solidFill>
                <a:srgbClr val="121212"/>
              </a:solidFill>
              <a:effectLst/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algn="l"/>
            <a:endParaRPr lang="en-US" altLang="zh-CN" b="0" i="0" dirty="0">
              <a:solidFill>
                <a:srgbClr val="121212"/>
              </a:solidFill>
              <a:effectLst/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="0" i="0" dirty="0">
                <a:solidFill>
                  <a:srgbClr val="000000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Goodfellow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宋刻本字体" panose="02000000000000000000" pitchFamily="2" charset="-122"/>
                <a:ea typeface="宋刻本字体" panose="02000000000000000000" pitchFamily="2" charset="-122"/>
              </a:rPr>
              <a:t>从理论上证明了该算法的收敛性，以及在模型收敛时，生成数据具有和真实数据相同的分布（保证了模型效果）。</a:t>
            </a:r>
          </a:p>
          <a:p>
            <a:pPr algn="l"/>
            <a:endParaRPr lang="zh-CN" altLang="en-US" b="0" i="0" dirty="0">
              <a:solidFill>
                <a:srgbClr val="121212"/>
              </a:solidFill>
              <a:effectLst/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72847BC-EF89-49B7-8085-4B01D2FA2445}" type="slidenum">
              <a:rPr lang="zh-CN" altLang="en-US" smtClean="0"/>
              <a:pPr>
                <a:defRPr/>
              </a:pPr>
              <a:t>5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965428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图中，黑色曲线是真实样本的概率分布函数，绿色曲线是虚假样本的概率分布函数，蓝色曲线是判别器</a:t>
            </a:r>
            <a:r>
              <a:rPr lang="en-US" altLang="zh-CN" dirty="0"/>
              <a:t>D</a:t>
            </a:r>
            <a:r>
              <a:rPr lang="zh-CN" altLang="en-US" dirty="0"/>
              <a:t>的输出，它的值越大表示这个样本越有可能是真实样本。</a:t>
            </a:r>
            <a:endParaRPr lang="en-US" altLang="zh-CN" dirty="0"/>
          </a:p>
          <a:p>
            <a:r>
              <a:rPr lang="zh-CN" altLang="en-US" dirty="0"/>
              <a:t>最下方的平行线是噪声</a:t>
            </a:r>
            <a:r>
              <a:rPr lang="en-US" altLang="zh-CN" dirty="0"/>
              <a:t>z</a:t>
            </a:r>
            <a:r>
              <a:rPr lang="zh-CN" altLang="en-US" dirty="0"/>
              <a:t>，它映射到了</a:t>
            </a:r>
            <a:r>
              <a:rPr lang="en-US" altLang="zh-CN" dirty="0"/>
              <a:t>x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我们可以看到，一开始， 虽然 </a:t>
            </a:r>
            <a:r>
              <a:rPr lang="en-US" altLang="zh-CN" dirty="0"/>
              <a:t>G(z) </a:t>
            </a:r>
            <a:r>
              <a:rPr lang="zh-CN" altLang="en-US" dirty="0"/>
              <a:t>和 </a:t>
            </a:r>
            <a:r>
              <a:rPr lang="en-US" altLang="zh-CN" dirty="0"/>
              <a:t>x</a:t>
            </a:r>
            <a:r>
              <a:rPr lang="zh-CN" altLang="en-US" dirty="0"/>
              <a:t>是在同一个特征空间里的，但它们分布的差异很大，这时，虽然鉴别真实样本和虚假样本的模型 </a:t>
            </a:r>
            <a:r>
              <a:rPr lang="en-US" altLang="zh-CN" dirty="0"/>
              <a:t>D</a:t>
            </a:r>
            <a:r>
              <a:rPr lang="zh-CN" altLang="en-US" dirty="0"/>
              <a:t>性能也不强（太假了），但它很容易就能把两者区分开来，而随着训练的推进，虚假样本的分布逐渐与真实样本重合，</a:t>
            </a:r>
            <a:r>
              <a:rPr lang="en-US" altLang="zh-CN" dirty="0"/>
              <a:t>D</a:t>
            </a:r>
            <a:r>
              <a:rPr lang="zh-CN" altLang="en-US" dirty="0"/>
              <a:t>虽然也在不断更新，但也已经力不从心了。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72847BC-EF89-49B7-8085-4B01D2FA2445}" type="slidenum">
              <a:rPr lang="zh-CN" altLang="en-US" smtClean="0"/>
              <a:pPr>
                <a:defRPr/>
              </a:pPr>
              <a:t>6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759213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b="0" i="0" dirty="0">
                <a:solidFill>
                  <a:srgbClr val="4D4D4D"/>
                </a:solidFill>
                <a:effectLst/>
              </a:rPr>
              <a:t>其中 </a:t>
            </a:r>
            <a:r>
              <a:rPr lang="en-US" altLang="zh-CN" b="0" i="0" dirty="0">
                <a:solidFill>
                  <a:srgbClr val="4D4D4D"/>
                </a:solidFill>
                <a:effectLst/>
              </a:rPr>
              <a:t>E </a:t>
            </a:r>
            <a:r>
              <a:rPr lang="zh-CN" altLang="en-US" b="0" i="0" dirty="0">
                <a:solidFill>
                  <a:srgbClr val="4D4D4D"/>
                </a:solidFill>
                <a:effectLst/>
              </a:rPr>
              <a:t>指代取期望。这一项是根据「正类」（即辨别出 </a:t>
            </a:r>
            <a:r>
              <a:rPr lang="en-US" altLang="zh-CN" b="0" i="0" dirty="0">
                <a:solidFill>
                  <a:srgbClr val="4D4D4D"/>
                </a:solidFill>
                <a:effectLst/>
              </a:rPr>
              <a:t>x </a:t>
            </a:r>
            <a:r>
              <a:rPr lang="zh-CN" altLang="en-US" b="0" i="0" dirty="0">
                <a:solidFill>
                  <a:srgbClr val="4D4D4D"/>
                </a:solidFill>
                <a:effectLst/>
              </a:rPr>
              <a:t>属于真实数据 </a:t>
            </a:r>
            <a:r>
              <a:rPr lang="en-US" altLang="zh-CN" b="0" i="0" dirty="0">
                <a:solidFill>
                  <a:srgbClr val="4D4D4D"/>
                </a:solidFill>
                <a:effectLst/>
              </a:rPr>
              <a:t>data</a:t>
            </a:r>
            <a:r>
              <a:rPr lang="zh-CN" altLang="en-US" b="0" i="0" dirty="0">
                <a:solidFill>
                  <a:srgbClr val="4D4D4D"/>
                </a:solidFill>
                <a:effectLst/>
              </a:rPr>
              <a:t>）的对数损失函数而构建的。最大化这一项相当于令判别器 </a:t>
            </a:r>
            <a:r>
              <a:rPr lang="en-US" altLang="zh-CN" b="0" i="0" dirty="0">
                <a:solidFill>
                  <a:srgbClr val="4D4D4D"/>
                </a:solidFill>
                <a:effectLst/>
              </a:rPr>
              <a:t>D </a:t>
            </a:r>
            <a:r>
              <a:rPr lang="zh-CN" altLang="en-US" b="0" i="0" dirty="0">
                <a:solidFill>
                  <a:srgbClr val="4D4D4D"/>
                </a:solidFill>
                <a:effectLst/>
              </a:rPr>
              <a:t>在 </a:t>
            </a:r>
            <a:r>
              <a:rPr lang="en-US" altLang="zh-CN" b="0" i="0" dirty="0">
                <a:solidFill>
                  <a:srgbClr val="4D4D4D"/>
                </a:solidFill>
                <a:effectLst/>
              </a:rPr>
              <a:t>x </a:t>
            </a:r>
            <a:r>
              <a:rPr lang="zh-CN" altLang="en-US" b="0" i="0" dirty="0">
                <a:solidFill>
                  <a:srgbClr val="4D4D4D"/>
                </a:solidFill>
                <a:effectLst/>
              </a:rPr>
              <a:t>服从于 </a:t>
            </a:r>
            <a:r>
              <a:rPr lang="en-US" altLang="zh-CN" b="0" i="0" dirty="0">
                <a:solidFill>
                  <a:srgbClr val="4D4D4D"/>
                </a:solidFill>
                <a:effectLst/>
              </a:rPr>
              <a:t>data </a:t>
            </a:r>
            <a:r>
              <a:rPr lang="zh-CN" altLang="en-US" b="0" i="0" dirty="0">
                <a:solidFill>
                  <a:srgbClr val="4D4D4D"/>
                </a:solidFill>
                <a:effectLst/>
              </a:rPr>
              <a:t>的概率密度时能准确地预测 </a:t>
            </a:r>
            <a:r>
              <a:rPr lang="en-US" altLang="zh-CN" b="0" i="0" dirty="0">
                <a:solidFill>
                  <a:srgbClr val="4D4D4D"/>
                </a:solidFill>
                <a:effectLst/>
              </a:rPr>
              <a:t>D(x)=1</a:t>
            </a:r>
            <a:r>
              <a:rPr lang="zh-CN" altLang="en-US" b="0" i="0" dirty="0">
                <a:solidFill>
                  <a:srgbClr val="4D4D4D"/>
                </a:solidFill>
                <a:effectLst/>
              </a:rPr>
              <a:t>，也就是</a:t>
            </a:r>
            <a:r>
              <a:rPr lang="en-US" altLang="zh-CN" b="0" i="0" dirty="0">
                <a:solidFill>
                  <a:srgbClr val="4D4D4D"/>
                </a:solidFill>
                <a:effectLst/>
              </a:rPr>
              <a:t>Dx=1 when </a:t>
            </a:r>
            <a:r>
              <a:rPr lang="en-US" altLang="zh-CN" b="0" i="0" dirty="0" err="1">
                <a:solidFill>
                  <a:srgbClr val="4D4D4D"/>
                </a:solidFill>
                <a:effectLst/>
              </a:rPr>
              <a:t>x~pdata</a:t>
            </a:r>
            <a:r>
              <a:rPr lang="en-US" altLang="zh-CN" b="0" i="0" dirty="0">
                <a:solidFill>
                  <a:srgbClr val="4D4D4D"/>
                </a:solidFill>
                <a:effectLst/>
              </a:rPr>
              <a:t>(x)</a:t>
            </a:r>
          </a:p>
          <a:p>
            <a:r>
              <a:rPr lang="zh-CN" altLang="en-US" b="0" i="0" dirty="0">
                <a:solidFill>
                  <a:srgbClr val="4D4D4D"/>
                </a:solidFill>
                <a:effectLst/>
              </a:rPr>
              <a:t>另外一项是企图欺骗判别器的生成器 </a:t>
            </a:r>
            <a:r>
              <a:rPr lang="en-US" altLang="zh-CN" b="0" i="0" dirty="0">
                <a:solidFill>
                  <a:srgbClr val="4D4D4D"/>
                </a:solidFill>
                <a:effectLst/>
              </a:rPr>
              <a:t>G</a:t>
            </a:r>
            <a:r>
              <a:rPr lang="zh-CN" altLang="en-US" b="0" i="0" dirty="0">
                <a:solidFill>
                  <a:srgbClr val="4D4D4D"/>
                </a:solidFill>
                <a:effectLst/>
              </a:rPr>
              <a:t>。该项根据「负类」的对数损失函数而构建</a:t>
            </a:r>
            <a:endParaRPr lang="en-US" altLang="zh-CN" b="0" i="0" dirty="0">
              <a:solidFill>
                <a:srgbClr val="4D4D4D"/>
              </a:solidFill>
              <a:effectLst/>
            </a:endParaRPr>
          </a:p>
          <a:p>
            <a:endParaRPr lang="en-US" altLang="zh-CN" b="0" i="0" dirty="0">
              <a:solidFill>
                <a:srgbClr val="4D4D4D"/>
              </a:solidFill>
              <a:effectLst/>
            </a:endParaRPr>
          </a:p>
          <a:p>
            <a:r>
              <a:rPr lang="zh-CN" altLang="en-US" dirty="0"/>
              <a:t>对于 </a:t>
            </a:r>
            <a:r>
              <a:rPr lang="en-US" altLang="zh-CN" dirty="0"/>
              <a:t>D </a:t>
            </a:r>
            <a:r>
              <a:rPr lang="zh-CN" altLang="en-US" dirty="0"/>
              <a:t>而言要尽量使公式最大化（识别能力强），而对于 </a:t>
            </a:r>
            <a:r>
              <a:rPr lang="en-US" altLang="zh-CN" dirty="0"/>
              <a:t>G </a:t>
            </a:r>
            <a:r>
              <a:rPr lang="zh-CN" altLang="en-US" dirty="0"/>
              <a:t>又想使之最小（生成的数据接近实际数据）。整个训练是一个迭代过程。其实极小极大化博弈可以分开理解，即在给定 </a:t>
            </a:r>
            <a:r>
              <a:rPr lang="en-US" altLang="zh-CN" dirty="0"/>
              <a:t>G </a:t>
            </a:r>
            <a:r>
              <a:rPr lang="zh-CN" altLang="en-US" dirty="0"/>
              <a:t>的情况下先最大化 </a:t>
            </a:r>
            <a:r>
              <a:rPr lang="en-US" altLang="zh-CN" dirty="0"/>
              <a:t>V(D,G</a:t>
            </a:r>
            <a:r>
              <a:rPr lang="zh-CN" altLang="en-US" dirty="0"/>
              <a:t>）</a:t>
            </a:r>
            <a:r>
              <a:rPr lang="en-US" altLang="zh-CN" dirty="0"/>
              <a:t> </a:t>
            </a:r>
            <a:r>
              <a:rPr lang="zh-CN" altLang="en-US" dirty="0"/>
              <a:t>而取 </a:t>
            </a:r>
            <a:r>
              <a:rPr lang="en-US" altLang="zh-CN" dirty="0"/>
              <a:t>D</a:t>
            </a:r>
            <a:r>
              <a:rPr lang="zh-CN" altLang="en-US" dirty="0"/>
              <a:t>，然后固定 </a:t>
            </a:r>
            <a:r>
              <a:rPr lang="en-US" altLang="zh-CN" dirty="0"/>
              <a:t>D</a:t>
            </a:r>
            <a:r>
              <a:rPr lang="zh-CN" altLang="en-US" dirty="0"/>
              <a:t>，并最小</a:t>
            </a:r>
            <a:r>
              <a:rPr lang="en-US" altLang="zh-CN" dirty="0"/>
              <a:t>V(D,G) </a:t>
            </a:r>
            <a:r>
              <a:rPr lang="zh-CN" altLang="en-US" dirty="0"/>
              <a:t>而得到 </a:t>
            </a:r>
            <a:r>
              <a:rPr lang="en-US" altLang="zh-CN" dirty="0"/>
              <a:t>G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其中，给定 </a:t>
            </a:r>
            <a:r>
              <a:rPr lang="en-US" altLang="zh-CN" dirty="0"/>
              <a:t>G</a:t>
            </a:r>
            <a:r>
              <a:rPr lang="zh-CN" altLang="en-US" dirty="0"/>
              <a:t>，最大化 </a:t>
            </a:r>
            <a:r>
              <a:rPr lang="en-US" altLang="zh-CN" dirty="0"/>
              <a:t>V(D,G) </a:t>
            </a:r>
            <a:r>
              <a:rPr lang="zh-CN" altLang="en-US" dirty="0"/>
              <a:t>评估了 </a:t>
            </a:r>
            <a:r>
              <a:rPr lang="en-US" altLang="zh-CN" dirty="0"/>
              <a:t>Pg </a:t>
            </a:r>
            <a:r>
              <a:rPr lang="zh-CN" altLang="en-US" dirty="0"/>
              <a:t>和 </a:t>
            </a:r>
            <a:r>
              <a:rPr lang="en-US" altLang="zh-CN" dirty="0" err="1"/>
              <a:t>Pdata</a:t>
            </a:r>
            <a:r>
              <a:rPr lang="en-US" altLang="zh-CN" dirty="0"/>
              <a:t> </a:t>
            </a:r>
            <a:r>
              <a:rPr lang="zh-CN" altLang="en-US" dirty="0"/>
              <a:t>之间的差异或距离。</a:t>
            </a:r>
            <a:endParaRPr lang="en-US" altLang="zh-CN" dirty="0"/>
          </a:p>
          <a:p>
            <a:r>
              <a:rPr lang="zh-CN" altLang="en-US" dirty="0"/>
              <a:t>最后，我们可以将最优化问题表达为：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72847BC-EF89-49B7-8085-4B01D2FA2445}" type="slidenum">
              <a:rPr lang="zh-CN" altLang="en-US" smtClean="0"/>
              <a:pPr>
                <a:defRPr/>
              </a:pPr>
              <a:t>7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641488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0" i="0" dirty="0">
                <a:solidFill>
                  <a:srgbClr val="4D4D4D"/>
                </a:solidFill>
                <a:effectLst/>
              </a:rPr>
              <a:t>在极小极大博弈的第一步中，给定生成器 </a:t>
            </a:r>
            <a:r>
              <a:rPr lang="en-US" altLang="zh-CN" b="0" i="0" dirty="0">
                <a:solidFill>
                  <a:srgbClr val="4D4D4D"/>
                </a:solidFill>
                <a:effectLst/>
              </a:rPr>
              <a:t>G</a:t>
            </a:r>
            <a:r>
              <a:rPr lang="zh-CN" altLang="en-US" b="0" i="0" dirty="0">
                <a:solidFill>
                  <a:srgbClr val="4D4D4D"/>
                </a:solidFill>
                <a:effectLst/>
              </a:rPr>
              <a:t>，最大化</a:t>
            </a:r>
            <a:r>
              <a:rPr lang="en-US" altLang="zh-CN" b="0" i="0" u="none" strike="noStrike" dirty="0">
                <a:solidFill>
                  <a:srgbClr val="4D4D4D"/>
                </a:solidFill>
                <a:effectLst/>
              </a:rPr>
              <a:t>V(D,G)</a:t>
            </a:r>
            <a:r>
              <a:rPr lang="en-US" altLang="zh-CN" b="0" i="0" dirty="0">
                <a:solidFill>
                  <a:srgbClr val="4D4D4D"/>
                </a:solidFill>
                <a:effectLst/>
              </a:rPr>
              <a:t> </a:t>
            </a:r>
            <a:r>
              <a:rPr lang="zh-CN" altLang="en-US" b="0" i="0" dirty="0">
                <a:solidFill>
                  <a:srgbClr val="4D4D4D"/>
                </a:solidFill>
                <a:effectLst/>
              </a:rPr>
              <a:t>而得出最优判别器 </a:t>
            </a:r>
            <a:r>
              <a:rPr lang="en-US" altLang="zh-CN" b="0" i="0" dirty="0">
                <a:solidFill>
                  <a:srgbClr val="4D4D4D"/>
                </a:solidFill>
                <a:effectLst/>
              </a:rPr>
              <a:t>D</a:t>
            </a:r>
            <a:r>
              <a:rPr lang="zh-CN" altLang="en-US" b="0" i="0" dirty="0">
                <a:solidFill>
                  <a:srgbClr val="4D4D4D"/>
                </a:solidFill>
                <a:effectLst/>
              </a:rPr>
              <a:t>。其中，最大化 </a:t>
            </a:r>
            <a:r>
              <a:rPr lang="en-US" altLang="zh-CN" b="0" i="0" u="none" strike="noStrike" dirty="0">
                <a:solidFill>
                  <a:srgbClr val="4D4D4D"/>
                </a:solidFill>
                <a:effectLst/>
              </a:rPr>
              <a:t>V(D,G</a:t>
            </a:r>
            <a:r>
              <a:rPr lang="en-US" altLang="zh-CN" b="0" i="0" dirty="0">
                <a:solidFill>
                  <a:srgbClr val="4D4D4D"/>
                </a:solidFill>
                <a:effectLst/>
              </a:rPr>
              <a:t> </a:t>
            </a:r>
            <a:r>
              <a:rPr lang="zh-CN" altLang="en-US" b="0" i="0" dirty="0">
                <a:solidFill>
                  <a:srgbClr val="4D4D4D"/>
                </a:solidFill>
                <a:effectLst/>
              </a:rPr>
              <a:t>评估了和 </a:t>
            </a:r>
            <a:r>
              <a:rPr lang="en-US" altLang="zh-CN" b="0" i="0" u="none" strike="noStrike" dirty="0" err="1">
                <a:solidFill>
                  <a:srgbClr val="4D4D4D"/>
                </a:solidFill>
                <a:effectLst/>
              </a:rPr>
              <a:t>Pdata</a:t>
            </a:r>
            <a:r>
              <a:rPr lang="en-US" altLang="zh-CN" b="0" i="0" dirty="0">
                <a:solidFill>
                  <a:srgbClr val="4D4D4D"/>
                </a:solidFill>
                <a:effectLst/>
              </a:rPr>
              <a:t> </a:t>
            </a:r>
            <a:r>
              <a:rPr lang="zh-CN" altLang="en-US" b="0" i="0" dirty="0">
                <a:solidFill>
                  <a:srgbClr val="4D4D4D"/>
                </a:solidFill>
                <a:effectLst/>
              </a:rPr>
              <a:t>之间的差异或距离。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72847BC-EF89-49B7-8085-4B01D2FA2445}" type="slidenum">
              <a:rPr lang="zh-CN" altLang="en-US" smtClean="0"/>
              <a:pPr>
                <a:defRPr/>
              </a:pPr>
              <a:t>8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504801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相对熵（</a:t>
            </a:r>
            <a:r>
              <a:rPr lang="en-US" altLang="zh-CN" dirty="0"/>
              <a:t>relative entropy</a:t>
            </a:r>
            <a:r>
              <a:rPr lang="zh-CN" altLang="en-US" dirty="0"/>
              <a:t>），又被称为</a:t>
            </a:r>
            <a:r>
              <a:rPr lang="en-US" altLang="zh-CN" dirty="0" err="1"/>
              <a:t>Kullback-Leibler</a:t>
            </a:r>
            <a:r>
              <a:rPr lang="zh-CN" altLang="en-US" dirty="0"/>
              <a:t>散度（</a:t>
            </a:r>
            <a:r>
              <a:rPr lang="en-US" altLang="zh-CN" dirty="0" err="1"/>
              <a:t>Kullback-Leibler</a:t>
            </a:r>
            <a:r>
              <a:rPr lang="en-US" altLang="zh-CN" dirty="0"/>
              <a:t> divergence</a:t>
            </a:r>
            <a:r>
              <a:rPr lang="zh-CN" altLang="en-US" dirty="0"/>
              <a:t>）或信息散度（</a:t>
            </a:r>
            <a:r>
              <a:rPr lang="en-US" altLang="zh-CN" dirty="0"/>
              <a:t>information divergence</a:t>
            </a:r>
            <a:r>
              <a:rPr lang="zh-CN" altLang="en-US" dirty="0"/>
              <a:t>），是两个概率分布（</a:t>
            </a:r>
            <a:r>
              <a:rPr lang="en-US" altLang="zh-CN" dirty="0"/>
              <a:t>probability distribution</a:t>
            </a:r>
            <a:r>
              <a:rPr lang="zh-CN" altLang="en-US" dirty="0"/>
              <a:t>）间差异的非对称性度量 。在信息理论中，相对熵等价于两个概率分布的信息熵（</a:t>
            </a:r>
            <a:r>
              <a:rPr lang="en-US" altLang="zh-CN" dirty="0"/>
              <a:t>Shannon entropy</a:t>
            </a:r>
            <a:r>
              <a:rPr lang="zh-CN" altLang="en-US" dirty="0"/>
              <a:t>）的差值 </a:t>
            </a:r>
            <a:r>
              <a:rPr lang="en-US" altLang="zh-CN" dirty="0"/>
              <a:t> </a:t>
            </a:r>
            <a:r>
              <a:rPr lang="zh-CN" altLang="en-US" dirty="0"/>
              <a:t>。</a:t>
            </a:r>
          </a:p>
          <a:p>
            <a:r>
              <a:rPr lang="zh-CN" altLang="en-US" dirty="0"/>
              <a:t>相对熵是一些优化算法，例如最大期望算法（</a:t>
            </a:r>
            <a:r>
              <a:rPr lang="en-US" altLang="zh-CN" dirty="0"/>
              <a:t>Expectation-Maximization algorithm, EM</a:t>
            </a:r>
            <a:r>
              <a:rPr lang="zh-CN" altLang="en-US" dirty="0"/>
              <a:t>）的损失函数</a:t>
            </a:r>
            <a:r>
              <a:rPr lang="en-US" altLang="zh-CN" dirty="0"/>
              <a:t>  </a:t>
            </a:r>
            <a:r>
              <a:rPr lang="zh-CN" altLang="en-US" dirty="0"/>
              <a:t>。此时参与计算的一个概率分布为真实分布，另一个为理论（拟合）分布，相对熵表示使用理论分布拟合真实分布时产生的信息损耗</a:t>
            </a:r>
            <a:endParaRPr lang="en-US" altLang="zh-CN" dirty="0"/>
          </a:p>
          <a:p>
            <a:r>
              <a:rPr lang="zh-CN" altLang="en-US" b="0" i="0" dirty="0">
                <a:solidFill>
                  <a:srgbClr val="333333"/>
                </a:solidFill>
                <a:effectLst/>
              </a:rPr>
              <a:t>典型情况下，</a:t>
            </a:r>
            <a:endParaRPr lang="zh-CN" altLang="en-US" dirty="0">
              <a:effectLst/>
            </a:endParaRPr>
          </a:p>
          <a:p>
            <a:r>
              <a:rPr lang="en-US" altLang="zh-CN" b="0" i="0" dirty="0">
                <a:solidFill>
                  <a:srgbClr val="333333"/>
                </a:solidFill>
                <a:effectLst/>
              </a:rPr>
              <a:t>(</a:t>
            </a:r>
            <a:r>
              <a:rPr lang="zh-CN" altLang="en-US" b="0" i="0" dirty="0">
                <a:solidFill>
                  <a:srgbClr val="333333"/>
                </a:solidFill>
                <a:effectLst/>
              </a:rPr>
              <a:t> </a:t>
            </a:r>
            <a:r>
              <a:rPr lang="en-US" altLang="zh-CN" b="0" i="0" dirty="0">
                <a:solidFill>
                  <a:srgbClr val="333333"/>
                </a:solidFill>
                <a:effectLst/>
              </a:rPr>
              <a:t>p</a:t>
            </a:r>
            <a:r>
              <a:rPr lang="zh-CN" altLang="en-US" b="0" i="0" dirty="0">
                <a:solidFill>
                  <a:srgbClr val="333333"/>
                </a:solidFill>
                <a:effectLst/>
              </a:rPr>
              <a:t>表示数据的真实分布，</a:t>
            </a:r>
            <a:r>
              <a:rPr lang="en-US" altLang="zh-CN" b="0" i="0" dirty="0">
                <a:solidFill>
                  <a:srgbClr val="333333"/>
                </a:solidFill>
                <a:effectLst/>
              </a:rPr>
              <a:t>q</a:t>
            </a:r>
            <a:r>
              <a:rPr lang="zh-CN" altLang="en-US" b="0" i="0" dirty="0">
                <a:solidFill>
                  <a:srgbClr val="333333"/>
                </a:solidFill>
                <a:effectLst/>
              </a:rPr>
              <a:t>表示数据的理论分布，模型分布</a:t>
            </a:r>
            <a:r>
              <a:rPr lang="en-US" altLang="zh-CN" b="0" i="0" dirty="0">
                <a:solidFill>
                  <a:srgbClr val="333333"/>
                </a:solidFill>
                <a:effectLst/>
              </a:rPr>
              <a:t>)</a:t>
            </a:r>
            <a:endParaRPr lang="en-US" altLang="zh-CN" dirty="0"/>
          </a:p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72847BC-EF89-49B7-8085-4B01D2FA2445}" type="slidenum">
              <a:rPr lang="zh-CN" altLang="en-US" smtClean="0"/>
              <a:pPr>
                <a:defRPr/>
              </a:pPr>
              <a:t>9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813380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72847BC-EF89-49B7-8085-4B01D2FA2445}" type="slidenum">
              <a:rPr lang="zh-CN" altLang="en-US" smtClean="0"/>
              <a:pPr>
                <a:defRPr/>
              </a:pPr>
              <a:t>10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357689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其他生成式模型相比较，生成式对抗网络有以下四个优势【OpenAI Ian Goodfellow的Quora问答】：</a:t>
            </a:r>
            <a:endParaRPr lang="en-US" altLang="zh-CN" dirty="0"/>
          </a:p>
          <a:p>
            <a:r>
              <a:rPr lang="zh-CN" altLang="en-US" dirty="0"/>
              <a:t>根据实际的结果，它们看上去可以比其它模型产生了更好的样本（图像更锐利、清晰）。生成对抗式网络框架能训练任何一种生成器网络（理论上-实践中，用 REINFORCE 来训练带有离散输出的生成网络非常困难）。</a:t>
            </a:r>
            <a:endParaRPr lang="en-US" altLang="zh-CN" dirty="0"/>
          </a:p>
          <a:p>
            <a:r>
              <a:rPr lang="zh-CN" altLang="en-US" dirty="0"/>
              <a:t>大部分其他的框架需要该生成器网络有一些特定的函数形式，比如输出层是高斯的。重要的是所有其他的框架需要生成器网络遍布非零质量（non-zero mass）。生成对抗式网络能学习可以仅在与数据接近的细流形（thin manifold）上生成点。</a:t>
            </a:r>
            <a:endParaRPr lang="en-US" altLang="zh-CN" dirty="0"/>
          </a:p>
          <a:p>
            <a:r>
              <a:rPr lang="zh-CN" altLang="en-US" dirty="0"/>
              <a:t>不需要设计遵循任何种类的因式分解的模型，任何生成器网络和任何鉴别器都会有用。</a:t>
            </a:r>
            <a:endParaRPr lang="en-US" altLang="zh-CN" dirty="0"/>
          </a:p>
          <a:p>
            <a:r>
              <a:rPr lang="zh-CN" altLang="en-US" dirty="0"/>
              <a:t>无需利用（玻尔兹曼机等）马尔科夫链采样，无需在学习过程中进行推断（Inference），回避了近似计算棘手的概率的难题。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GAN目前存在的主要问题：</a:t>
            </a:r>
            <a:endParaRPr lang="en-US" altLang="zh-CN" dirty="0"/>
          </a:p>
          <a:p>
            <a:r>
              <a:rPr lang="zh-CN" altLang="en-US" dirty="0"/>
              <a:t>解决不收敛（non-convergence）的问题。</a:t>
            </a:r>
            <a:endParaRPr lang="en-US" altLang="zh-CN" dirty="0"/>
          </a:p>
          <a:p>
            <a:r>
              <a:rPr lang="zh-CN" altLang="en-US" dirty="0"/>
              <a:t>目前面临的基本问题是：所有的理论都认为 GAN 应该在纳什均衡（Nash equilibrium）上有卓越的表现，但梯度下降只有在凸函数的情况下才能保证实现纳什均衡。当博弈双方都由神经网络表示时，在没有实际达到均衡的情况下，让它们永远保持对自己策略的调整是可能的【OpenAI Ian Goodfellow的Quora】。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难以训练：崩溃问题（collapse problem）GAN模型被定义为极小极大问题，没有损失函数，在训练过程中很难区分是否正在取得进展。GAN的学习过程可能发生崩溃问题（collapse problem），生成器开始退化，总是生成同样的样本点，无法继续学习。当生成模型崩溃时，判别模型也会对相似的样本点指向相似的方向，训练无法继续。【Improved Techniques for Training GANs】无需预先建模，模型过于自由不可控。与其他生成式模型相比，GAN这种竞争的方式不再要求一个假设的数据分布，即不需要formulate p(x)，而是使用一种分布直接进行采样sampling，从而真正达到理论上可以完全逼近真实数据，这也是GAN最大的优势。然而，这种不需要预先建模的方法缺点是太过自由了，对于较大的图片，较多的 pixel的情形，基于简单 GAN 的方式就不太可控了(超高维)。</a:t>
            </a:r>
            <a:r>
              <a:rPr lang="zh-CN" altLang="en-US" b="1" dirty="0"/>
              <a:t>在GAN[Goodfellow Ian, Pouget-Abadie J] 中，每次学习参数的更新过程，被设为D更新k回，G才更新1回，也是出于类似的考虑。</a:t>
            </a:r>
            <a:endParaRPr lang="en-US" altLang="zh-CN" b="1" dirty="0"/>
          </a:p>
          <a:p>
            <a:endParaRPr lang="en-US" altLang="zh-CN" b="1" dirty="0"/>
          </a:p>
          <a:p>
            <a:r>
              <a:rPr lang="zh-CN" altLang="en-US" b="0" dirty="0"/>
              <a:t>离散 主要是独热码，体现不出分布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72847BC-EF89-49B7-8085-4B01D2FA2445}" type="slidenum">
              <a:rPr lang="zh-CN" altLang="en-US" smtClean="0"/>
              <a:pPr>
                <a:defRPr/>
              </a:pPr>
              <a:t>11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381253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BD361745-E2E1-4673-AFB5-3EC3946298A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51435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D1D62452-4D10-448D-AA71-84957566649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4488" y="195585"/>
            <a:ext cx="505346" cy="504035"/>
          </a:xfrm>
          <a:prstGeom prst="ellipse">
            <a:avLst/>
          </a:prstGeom>
          <a:solidFill>
            <a:schemeClr val="bg1"/>
          </a:solidFill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11BCCDCA-B7C3-4A09-A63E-373624F1E352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7145" y="195585"/>
            <a:ext cx="505345" cy="504035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1972137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讲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3138E70C-0009-48BE-B3E4-5696B0F8DD2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5143500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095AC0B1-6826-4DD2-ABEB-6C4A0C6E3D9E}"/>
              </a:ext>
            </a:extLst>
          </p:cNvPr>
          <p:cNvSpPr/>
          <p:nvPr userDrawn="1"/>
        </p:nvSpPr>
        <p:spPr>
          <a:xfrm>
            <a:off x="-2" y="4798666"/>
            <a:ext cx="6858000" cy="34483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 dirty="0">
              <a:latin typeface="宋刻本字体" panose="02000000000000000000" pitchFamily="2" charset="-122"/>
              <a:ea typeface="宋刻本字体" panose="02000000000000000000" pitchFamily="2" charset="-122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B961ED3C-907D-483B-81B7-F7679249875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4488" y="195585"/>
            <a:ext cx="505346" cy="504035"/>
          </a:xfrm>
          <a:prstGeom prst="ellipse">
            <a:avLst/>
          </a:prstGeom>
          <a:solidFill>
            <a:schemeClr val="bg1"/>
          </a:solidFill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8241A22C-8AAA-4978-9760-B40499999A63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7145" y="195585"/>
            <a:ext cx="505345" cy="504035"/>
          </a:xfrm>
          <a:prstGeom prst="ellipse">
            <a:avLst/>
          </a:prstGeom>
        </p:spPr>
      </p:pic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D6D50B1-FFE1-4A8F-BC9C-1C41AEBFD45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" y="4827959"/>
            <a:ext cx="1124841" cy="29230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defRPr>
            </a:lvl1pPr>
          </a:lstStyle>
          <a:p>
            <a:r>
              <a:rPr lang="en-US" altLang="zh-CN" dirty="0"/>
              <a:t>2022.4.14</a:t>
            </a:r>
            <a:endParaRPr lang="zh-CN" altLang="en-US" dirty="0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A6F4953-FFC5-4643-8FC3-08BC156A7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6851" y="4830578"/>
            <a:ext cx="4284297" cy="289686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defRPr>
            </a:lvl1pPr>
          </a:lstStyle>
          <a:p>
            <a:r>
              <a:rPr lang="en-US" altLang="zh-CN" dirty="0"/>
              <a:t>《</a:t>
            </a:r>
            <a:r>
              <a:rPr lang="zh-CN" altLang="en-US" dirty="0"/>
              <a:t>人工智能控制</a:t>
            </a:r>
            <a:r>
              <a:rPr lang="en-US" altLang="zh-CN" dirty="0"/>
              <a:t>》</a:t>
            </a:r>
            <a:r>
              <a:rPr lang="zh-CN" altLang="en-US" dirty="0"/>
              <a:t>课程作业</a:t>
            </a:r>
            <a:r>
              <a:rPr lang="en-US" altLang="zh-CN" dirty="0"/>
              <a:t>-</a:t>
            </a:r>
            <a:r>
              <a:rPr lang="zh-CN" altLang="en-US" dirty="0"/>
              <a:t>生成式对抗网络</a:t>
            </a:r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0B33BDD-F9C3-4D18-9EB8-425280263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879869" y="4827959"/>
            <a:ext cx="978131" cy="29230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defRPr>
            </a:lvl1pPr>
          </a:lstStyle>
          <a:p>
            <a:fld id="{6A3FAAF1-4F0E-497D-A297-FF9956710A6C}" type="slidenum">
              <a:rPr lang="zh-CN" altLang="en-US" smtClean="0"/>
              <a:pPr/>
              <a:t>‹#›</a:t>
            </a:fld>
            <a:r>
              <a:rPr lang="en-US" altLang="zh-CN" dirty="0"/>
              <a:t>/20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78446709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36D482A-01B3-4A19-BB0A-8F3665F94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488" y="274639"/>
            <a:ext cx="5915025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383129B-5BF2-4ECC-96DB-5A284ABE67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1488" y="1370013"/>
            <a:ext cx="5915025" cy="3262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5F45CD-1897-49B8-A5B2-3E52B8934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1488" y="4767264"/>
            <a:ext cx="154305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宋刻本字体" panose="02000000000000000000" pitchFamily="2" charset="-122"/>
                <a:ea typeface="宋刻本字体" panose="02000000000000000000" pitchFamily="2" charset="-122"/>
              </a:defRPr>
            </a:lvl1pPr>
          </a:lstStyle>
          <a:p>
            <a:r>
              <a:rPr lang="en-US" altLang="zh-CN" dirty="0"/>
              <a:t>2022.4.11</a:t>
            </a:r>
            <a:endParaRPr lang="zh-CN" alt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231CC0A-8BF3-4F51-929F-EB73F374E9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71713" y="4767264"/>
            <a:ext cx="2314575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宋刻本字体" panose="02000000000000000000" pitchFamily="2" charset="-122"/>
                <a:ea typeface="宋刻本字体" panose="02000000000000000000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C68312-770B-4531-9BEE-2E9952540E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843463" y="4767264"/>
            <a:ext cx="154305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宋刻本字体" panose="02000000000000000000" pitchFamily="2" charset="-122"/>
                <a:ea typeface="宋刻本字体" panose="02000000000000000000" pitchFamily="2" charset="-122"/>
              </a:defRPr>
            </a:lvl1pPr>
          </a:lstStyle>
          <a:p>
            <a:fld id="{6A3FAAF1-4F0E-497D-A297-FF9956710A6C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98795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宋刻本字体" panose="02000000000000000000" pitchFamily="2" charset="-122"/>
          <a:ea typeface="宋刻本字体" panose="02000000000000000000" pitchFamily="2" charset="-122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宋刻本字体" panose="02000000000000000000" pitchFamily="2" charset="-122"/>
          <a:ea typeface="宋刻本字体" panose="02000000000000000000" pitchFamily="2" charset="-122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宋刻本字体" panose="02000000000000000000" pitchFamily="2" charset="-122"/>
          <a:ea typeface="宋刻本字体" panose="02000000000000000000" pitchFamily="2" charset="-122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宋刻本字体" panose="02000000000000000000" pitchFamily="2" charset="-122"/>
          <a:ea typeface="宋刻本字体" panose="02000000000000000000" pitchFamily="2" charset="-122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宋刻本字体" panose="02000000000000000000" pitchFamily="2" charset="-122"/>
          <a:ea typeface="宋刻本字体" panose="02000000000000000000" pitchFamily="2" charset="-122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宋刻本字体" panose="02000000000000000000" pitchFamily="2" charset="-122"/>
          <a:ea typeface="宋刻本字体" panose="02000000000000000000" pitchFamily="2" charset="-122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ilibili.com/video/BV1eE411g7xc" TargetMode="External"/><Relationship Id="rId7" Type="http://schemas.openxmlformats.org/officeDocument/2006/relationships/hyperlink" Target="https://arxiv.org/abs/2203.07293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blog.csdn.net/stalbo/article/details/79283399" TargetMode="External"/><Relationship Id="rId5" Type="http://schemas.openxmlformats.org/officeDocument/2006/relationships/hyperlink" Target="https://zhuanlan.zhihu.com/p/266677860" TargetMode="External"/><Relationship Id="rId4" Type="http://schemas.openxmlformats.org/officeDocument/2006/relationships/hyperlink" Target="https://www.bilibili.com/video/BV1rb4y187vD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microsoft.com/office/2007/relationships/hdphoto" Target="../media/hdphoto3.wdp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wmf"/><Relationship Id="rId3" Type="http://schemas.openxmlformats.org/officeDocument/2006/relationships/notesSlide" Target="../notesSlides/notesSlide4.xml"/><Relationship Id="rId7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7.wmf"/><Relationship Id="rId5" Type="http://schemas.openxmlformats.org/officeDocument/2006/relationships/oleObject" Target="../embeddings/oleObject1.bin"/><Relationship Id="rId10" Type="http://schemas.openxmlformats.org/officeDocument/2006/relationships/image" Target="../media/image9.wmf"/><Relationship Id="rId4" Type="http://schemas.openxmlformats.org/officeDocument/2006/relationships/image" Target="../media/image10.png"/><Relationship Id="rId9" Type="http://schemas.openxmlformats.org/officeDocument/2006/relationships/oleObject" Target="../embeddings/oleObject3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7" Type="http://schemas.openxmlformats.org/officeDocument/2006/relationships/image" Target="../media/image12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5.bin"/><Relationship Id="rId5" Type="http://schemas.openxmlformats.org/officeDocument/2006/relationships/image" Target="../media/image11.wmf"/><Relationship Id="rId4" Type="http://schemas.openxmlformats.org/officeDocument/2006/relationships/oleObject" Target="../embeddings/oleObject4.bin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.bin"/><Relationship Id="rId13" Type="http://schemas.openxmlformats.org/officeDocument/2006/relationships/image" Target="../media/image17.wmf"/><Relationship Id="rId3" Type="http://schemas.openxmlformats.org/officeDocument/2006/relationships/notesSlide" Target="../notesSlides/notesSlide6.xml"/><Relationship Id="rId7" Type="http://schemas.openxmlformats.org/officeDocument/2006/relationships/image" Target="../media/image14.wmf"/><Relationship Id="rId12" Type="http://schemas.openxmlformats.org/officeDocument/2006/relationships/oleObject" Target="../embeddings/oleObject1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oleObject7.bin"/><Relationship Id="rId11" Type="http://schemas.openxmlformats.org/officeDocument/2006/relationships/image" Target="../media/image16.wmf"/><Relationship Id="rId5" Type="http://schemas.openxmlformats.org/officeDocument/2006/relationships/image" Target="../media/image13.wmf"/><Relationship Id="rId15" Type="http://schemas.openxmlformats.org/officeDocument/2006/relationships/image" Target="../media/image11.wmf"/><Relationship Id="rId10" Type="http://schemas.openxmlformats.org/officeDocument/2006/relationships/oleObject" Target="../embeddings/oleObject9.bin"/><Relationship Id="rId4" Type="http://schemas.openxmlformats.org/officeDocument/2006/relationships/oleObject" Target="../embeddings/oleObject6.bin"/><Relationship Id="rId9" Type="http://schemas.openxmlformats.org/officeDocument/2006/relationships/image" Target="../media/image15.wmf"/><Relationship Id="rId14" Type="http://schemas.openxmlformats.org/officeDocument/2006/relationships/oleObject" Target="../embeddings/oleObject4.bin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.bin"/><Relationship Id="rId13" Type="http://schemas.openxmlformats.org/officeDocument/2006/relationships/image" Target="../media/image11.wmf"/><Relationship Id="rId3" Type="http://schemas.openxmlformats.org/officeDocument/2006/relationships/notesSlide" Target="../notesSlides/notesSlide7.xml"/><Relationship Id="rId7" Type="http://schemas.openxmlformats.org/officeDocument/2006/relationships/image" Target="../media/image19.wmf"/><Relationship Id="rId12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oleObject" Target="../embeddings/oleObject12.bin"/><Relationship Id="rId11" Type="http://schemas.openxmlformats.org/officeDocument/2006/relationships/image" Target="../media/image14.wmf"/><Relationship Id="rId5" Type="http://schemas.openxmlformats.org/officeDocument/2006/relationships/image" Target="../media/image18.wmf"/><Relationship Id="rId15" Type="http://schemas.openxmlformats.org/officeDocument/2006/relationships/image" Target="../media/image17.wmf"/><Relationship Id="rId10" Type="http://schemas.openxmlformats.org/officeDocument/2006/relationships/oleObject" Target="../embeddings/oleObject7.bin"/><Relationship Id="rId4" Type="http://schemas.openxmlformats.org/officeDocument/2006/relationships/oleObject" Target="../embeddings/oleObject11.bin"/><Relationship Id="rId9" Type="http://schemas.openxmlformats.org/officeDocument/2006/relationships/image" Target="../media/image13.wmf"/><Relationship Id="rId14" Type="http://schemas.openxmlformats.org/officeDocument/2006/relationships/oleObject" Target="../embeddings/oleObject13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8" name="标题 1">
            <a:extLst>
              <a:ext uri="{FF2B5EF4-FFF2-40B4-BE49-F238E27FC236}">
                <a16:creationId xmlns:a16="http://schemas.microsoft.com/office/drawing/2014/main" id="{B0A830DE-F8B6-4025-B3E9-8A8FD36A4542}"/>
              </a:ext>
            </a:extLst>
          </p:cNvPr>
          <p:cNvSpPr>
            <a:spLocks noGrp="1" noChangeArrowheads="1"/>
          </p:cNvSpPr>
          <p:nvPr>
            <p:ph type="ctrTitle" idx="4294967295"/>
            <p:custDataLst>
              <p:tags r:id="rId1"/>
            </p:custDataLst>
          </p:nvPr>
        </p:nvSpPr>
        <p:spPr>
          <a:xfrm>
            <a:off x="333375" y="1296987"/>
            <a:ext cx="6048375" cy="1274763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zh-CN" altLang="en-US" sz="3600" b="1" dirty="0">
                <a:solidFill>
                  <a:srgbClr val="0070C0"/>
                </a:solidFill>
                <a:sym typeface="+mn-ea"/>
              </a:rPr>
              <a:t>生成式对抗网络</a:t>
            </a:r>
            <a:br>
              <a:rPr lang="en-US" altLang="zh-CN" sz="3200" b="1" dirty="0">
                <a:solidFill>
                  <a:srgbClr val="0070C0"/>
                </a:solidFill>
                <a:sym typeface="+mn-ea"/>
              </a:rPr>
            </a:br>
            <a:r>
              <a:rPr lang="en-US" altLang="zh-CN" sz="2700" b="1" dirty="0">
                <a:solidFill>
                  <a:srgbClr val="0070C0"/>
                </a:solidFill>
                <a:sym typeface="+mn-ea"/>
              </a:rPr>
              <a:t>Generative Adversarial Networks</a:t>
            </a:r>
            <a:endParaRPr lang="zh-CN" altLang="en-US" sz="3200" b="1" dirty="0">
              <a:solidFill>
                <a:srgbClr val="0070C0"/>
              </a:solidFill>
              <a:sym typeface="+mn-ea"/>
            </a:endParaRPr>
          </a:p>
        </p:txBody>
      </p:sp>
      <p:sp>
        <p:nvSpPr>
          <p:cNvPr id="20" name="矩形 1">
            <a:extLst>
              <a:ext uri="{FF2B5EF4-FFF2-40B4-BE49-F238E27FC236}">
                <a16:creationId xmlns:a16="http://schemas.microsoft.com/office/drawing/2014/main" id="{CE307025-A0BD-4349-820B-502ECCE2FF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0422" y="3735527"/>
            <a:ext cx="3654203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/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制作：计科</a:t>
            </a:r>
            <a:r>
              <a:rPr lang="en-US" altLang="zh-CN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19-4</a:t>
            </a: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班 胡钧耀</a:t>
            </a:r>
            <a:endParaRPr lang="en-US" altLang="zh-CN" sz="2000" dirty="0"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algn="r"/>
            <a:r>
              <a:rPr lang="en-US" altLang="zh-CN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2022</a:t>
            </a: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年</a:t>
            </a:r>
            <a:r>
              <a:rPr lang="en-US" altLang="zh-CN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4</a:t>
            </a: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月</a:t>
            </a:r>
            <a:r>
              <a:rPr lang="en-US" altLang="zh-CN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11</a:t>
            </a: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日</a:t>
            </a:r>
            <a:endParaRPr lang="en-US" altLang="zh-CN" sz="2000" dirty="0">
              <a:latin typeface="宋刻本字体" panose="02000000000000000000" pitchFamily="2" charset="-122"/>
              <a:ea typeface="宋刻本字体" panose="02000000000000000000" pitchFamily="2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BEE6C28B-5CD7-4571-B71C-8949896AC161}"/>
              </a:ext>
            </a:extLst>
          </p:cNvPr>
          <p:cNvSpPr txBox="1"/>
          <p:nvPr/>
        </p:nvSpPr>
        <p:spPr>
          <a:xfrm>
            <a:off x="264688" y="2663127"/>
            <a:ext cx="611706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《</a:t>
            </a: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人工智能控制</a:t>
            </a:r>
            <a:r>
              <a:rPr lang="en-US" altLang="zh-CN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》</a:t>
            </a: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课程作业</a:t>
            </a:r>
            <a:r>
              <a:rPr lang="en-US" altLang="zh-CN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-</a:t>
            </a: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人工智能中的数学思维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064B1FC-231A-4403-BBDC-03865AAA6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2022.4.14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7876977-FBFC-43FA-84FC-FFB18D085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人工智能控制</a:t>
            </a:r>
            <a:r>
              <a:rPr lang="en-US" altLang="zh-CN"/>
              <a:t>》</a:t>
            </a:r>
            <a:r>
              <a:rPr lang="zh-CN" altLang="en-US"/>
              <a:t>课程作业</a:t>
            </a:r>
            <a:r>
              <a:rPr lang="en-US" altLang="zh-CN"/>
              <a:t>-</a:t>
            </a:r>
            <a:r>
              <a:rPr lang="zh-CN" altLang="en-US"/>
              <a:t>生成式对抗网络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70E9D39-5F0A-40A3-B5F4-BD50244657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FAAF1-4F0E-497D-A297-FF9956710A6C}" type="slidenum">
              <a:rPr lang="zh-CN" altLang="en-US" smtClean="0"/>
              <a:pPr/>
              <a:t>10</a:t>
            </a:fld>
            <a:r>
              <a:rPr lang="en-US" altLang="zh-CN"/>
              <a:t>/20</a:t>
            </a:r>
            <a:endParaRPr lang="zh-CN" altLang="en-US" dirty="0"/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AD16854F-AC0A-43C6-BF74-051AF9CC6E2B}"/>
              </a:ext>
            </a:extLst>
          </p:cNvPr>
          <p:cNvGrpSpPr/>
          <p:nvPr/>
        </p:nvGrpSpPr>
        <p:grpSpPr>
          <a:xfrm>
            <a:off x="-1" y="195263"/>
            <a:ext cx="4077045" cy="707886"/>
            <a:chOff x="1" y="442815"/>
            <a:chExt cx="4250145" cy="655993"/>
          </a:xfrm>
          <a:solidFill>
            <a:schemeClr val="bg1">
              <a:alpha val="65000"/>
            </a:schemeClr>
          </a:solidFill>
        </p:grpSpPr>
        <p:sp>
          <p:nvSpPr>
            <p:cNvPr id="12" name="矩形 1">
              <a:extLst>
                <a:ext uri="{FF2B5EF4-FFF2-40B4-BE49-F238E27FC236}">
                  <a16:creationId xmlns:a16="http://schemas.microsoft.com/office/drawing/2014/main" id="{E8B03432-ED6E-4960-8058-DB24EB08D7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442815"/>
              <a:ext cx="230060" cy="600883"/>
            </a:xfrm>
            <a:prstGeom prst="rect">
              <a:avLst/>
            </a:prstGeom>
            <a:solidFill>
              <a:srgbClr val="0070C0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20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3" name="TextBox 2">
              <a:extLst>
                <a:ext uri="{FF2B5EF4-FFF2-40B4-BE49-F238E27FC236}">
                  <a16:creationId xmlns:a16="http://schemas.microsoft.com/office/drawing/2014/main" id="{B32DF670-41EC-4E3F-8C48-33C6607E38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596" y="442815"/>
              <a:ext cx="4019550" cy="65599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训练方法</a:t>
              </a:r>
              <a:endParaRPr lang="en-US" altLang="zh-CN" sz="20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</a:endParaRPr>
            </a:p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Train Method</a:t>
              </a:r>
            </a:p>
          </p:txBody>
        </p:sp>
      </p:grpSp>
      <p:pic>
        <p:nvPicPr>
          <p:cNvPr id="8" name="图片 7">
            <a:extLst>
              <a:ext uri="{FF2B5EF4-FFF2-40B4-BE49-F238E27FC236}">
                <a16:creationId xmlns:a16="http://schemas.microsoft.com/office/drawing/2014/main" id="{C3F5C097-A176-401E-8A0E-0DB17EBBF9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590" y="914931"/>
            <a:ext cx="5038818" cy="331363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5F4F9DBB-A643-4DC6-B1CD-56A36401B9C2}"/>
              </a:ext>
            </a:extLst>
          </p:cNvPr>
          <p:cNvSpPr txBox="1"/>
          <p:nvPr/>
        </p:nvSpPr>
        <p:spPr>
          <a:xfrm>
            <a:off x="836820" y="4303076"/>
            <a:ext cx="52927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原论文为什么设D更新k回，G才更新1回？</a:t>
            </a:r>
          </a:p>
        </p:txBody>
      </p:sp>
    </p:spTree>
    <p:extLst>
      <p:ext uri="{BB962C8B-B14F-4D97-AF65-F5344CB8AC3E}">
        <p14:creationId xmlns:p14="http://schemas.microsoft.com/office/powerpoint/2010/main" val="1297163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064B1FC-231A-4403-BBDC-03865AAA6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2022.4.14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7876977-FBFC-43FA-84FC-FFB18D085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人工智能控制</a:t>
            </a:r>
            <a:r>
              <a:rPr lang="en-US" altLang="zh-CN"/>
              <a:t>》</a:t>
            </a:r>
            <a:r>
              <a:rPr lang="zh-CN" altLang="en-US"/>
              <a:t>课程作业</a:t>
            </a:r>
            <a:r>
              <a:rPr lang="en-US" altLang="zh-CN"/>
              <a:t>-</a:t>
            </a:r>
            <a:r>
              <a:rPr lang="zh-CN" altLang="en-US"/>
              <a:t>生成式对抗网络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70E9D39-5F0A-40A3-B5F4-BD50244657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FAAF1-4F0E-497D-A297-FF9956710A6C}" type="slidenum">
              <a:rPr lang="zh-CN" altLang="en-US" smtClean="0"/>
              <a:pPr/>
              <a:t>11</a:t>
            </a:fld>
            <a:r>
              <a:rPr lang="en-US" altLang="zh-CN"/>
              <a:t>/20</a:t>
            </a:r>
            <a:endParaRPr lang="zh-CN" altLang="en-US" dirty="0"/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AD16854F-AC0A-43C6-BF74-051AF9CC6E2B}"/>
              </a:ext>
            </a:extLst>
          </p:cNvPr>
          <p:cNvGrpSpPr/>
          <p:nvPr/>
        </p:nvGrpSpPr>
        <p:grpSpPr>
          <a:xfrm>
            <a:off x="-1" y="195263"/>
            <a:ext cx="4077045" cy="707886"/>
            <a:chOff x="1" y="442815"/>
            <a:chExt cx="4250145" cy="655993"/>
          </a:xfrm>
          <a:solidFill>
            <a:schemeClr val="bg1">
              <a:alpha val="65000"/>
            </a:schemeClr>
          </a:solidFill>
        </p:grpSpPr>
        <p:sp>
          <p:nvSpPr>
            <p:cNvPr id="12" name="矩形 1">
              <a:extLst>
                <a:ext uri="{FF2B5EF4-FFF2-40B4-BE49-F238E27FC236}">
                  <a16:creationId xmlns:a16="http://schemas.microsoft.com/office/drawing/2014/main" id="{E8B03432-ED6E-4960-8058-DB24EB08D7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442815"/>
              <a:ext cx="230060" cy="600883"/>
            </a:xfrm>
            <a:prstGeom prst="rect">
              <a:avLst/>
            </a:prstGeom>
            <a:solidFill>
              <a:srgbClr val="0070C0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20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3" name="TextBox 2">
              <a:extLst>
                <a:ext uri="{FF2B5EF4-FFF2-40B4-BE49-F238E27FC236}">
                  <a16:creationId xmlns:a16="http://schemas.microsoft.com/office/drawing/2014/main" id="{B32DF670-41EC-4E3F-8C48-33C6607E38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596" y="442815"/>
              <a:ext cx="4019550" cy="65599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优缺点</a:t>
              </a:r>
              <a:endParaRPr lang="en-US" altLang="zh-CN" sz="20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</a:endParaRPr>
            </a:p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Advantage &amp; Disadvantage</a:t>
              </a:r>
            </a:p>
          </p:txBody>
        </p: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BD9BBFD1-DE71-4936-85D0-6F5E9C4AB458}"/>
              </a:ext>
            </a:extLst>
          </p:cNvPr>
          <p:cNvSpPr txBox="1"/>
          <p:nvPr/>
        </p:nvSpPr>
        <p:spPr>
          <a:xfrm>
            <a:off x="333375" y="1059644"/>
            <a:ext cx="2963466" cy="3293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600" dirty="0">
                <a:solidFill>
                  <a:srgbClr val="121212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优点</a:t>
            </a:r>
            <a:endParaRPr lang="en-US" altLang="zh-CN" sz="1600" dirty="0">
              <a:solidFill>
                <a:srgbClr val="121212"/>
              </a:solidFill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rgbClr val="121212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比其它模型产生了更好的样本（图像更锐利、清晰）</a:t>
            </a:r>
            <a:endParaRPr lang="en-US" altLang="zh-CN" sz="1600" dirty="0">
              <a:solidFill>
                <a:srgbClr val="121212"/>
              </a:solidFill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rgbClr val="121212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相比较其他生成模型，只用到了</a:t>
            </a:r>
            <a:r>
              <a:rPr lang="zh-CN" altLang="en-US" sz="16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反向传播</a:t>
            </a:r>
            <a:r>
              <a:rPr lang="zh-CN" altLang="en-US" sz="1600" dirty="0">
                <a:solidFill>
                  <a:srgbClr val="121212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，而不需要马尔科夫链</a:t>
            </a:r>
            <a:endParaRPr lang="en-US" altLang="zh-CN" sz="1600" dirty="0">
              <a:solidFill>
                <a:srgbClr val="121212"/>
              </a:solidFill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rgbClr val="121212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一种</a:t>
            </a:r>
            <a:r>
              <a:rPr lang="zh-CN" altLang="en-US" sz="16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无监督</a:t>
            </a:r>
            <a:r>
              <a:rPr lang="zh-CN" altLang="en-US" sz="1600" dirty="0">
                <a:solidFill>
                  <a:srgbClr val="121212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的学习方式训练，可以被广泛用在无监督学习和半监督学习领域</a:t>
            </a:r>
            <a:endParaRPr lang="en-US" altLang="zh-CN" sz="1600" dirty="0">
              <a:solidFill>
                <a:srgbClr val="121212"/>
              </a:solidFill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rgbClr val="121212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避免</a:t>
            </a:r>
            <a:r>
              <a:rPr lang="zh-CN" altLang="en-US" sz="16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损失函数</a:t>
            </a:r>
            <a:r>
              <a:rPr lang="zh-CN" altLang="en-US" sz="1600" dirty="0">
                <a:solidFill>
                  <a:srgbClr val="121212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设计的困难，只要有一个基准，直接上判别器，剩下的就交给对抗训练了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A2A2448-D454-4CD1-B0B0-9F15AC708C47}"/>
              </a:ext>
            </a:extLst>
          </p:cNvPr>
          <p:cNvSpPr txBox="1"/>
          <p:nvPr/>
        </p:nvSpPr>
        <p:spPr>
          <a:xfrm>
            <a:off x="3561159" y="1059645"/>
            <a:ext cx="2963466" cy="3293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600" dirty="0">
                <a:solidFill>
                  <a:srgbClr val="121212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缺点</a:t>
            </a:r>
            <a:endParaRPr lang="en-US" altLang="zh-CN" sz="1600" dirty="0">
              <a:solidFill>
                <a:srgbClr val="121212"/>
              </a:solidFill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rgbClr val="121212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不适合处理</a:t>
            </a:r>
            <a:r>
              <a:rPr lang="zh-CN" altLang="en-US" sz="16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离散</a:t>
            </a:r>
            <a:r>
              <a:rPr lang="zh-CN" altLang="en-US" sz="1600" dirty="0">
                <a:solidFill>
                  <a:srgbClr val="121212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形式的数据如文本</a:t>
            </a:r>
            <a:endParaRPr lang="en-US" altLang="zh-CN" sz="1600" dirty="0">
              <a:solidFill>
                <a:srgbClr val="121212"/>
              </a:solidFill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rgbClr val="121212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可解释性差，生成模型的分布没有显式的表达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rgbClr val="121212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需要达到</a:t>
            </a:r>
            <a:r>
              <a:rPr lang="zh-CN" altLang="en-US" sz="16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纳什均衡</a:t>
            </a:r>
            <a:r>
              <a:rPr lang="zh-CN" altLang="en-US" sz="1600" dirty="0">
                <a:solidFill>
                  <a:srgbClr val="121212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，有时梯度下降可以做到，有时做不到，不能根据损失函数的值来判断收敛性，比较难训练，</a:t>
            </a:r>
            <a:r>
              <a:rPr lang="en-US" altLang="zh-CN" sz="1600" dirty="0">
                <a:solidFill>
                  <a:srgbClr val="121212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D</a:t>
            </a:r>
            <a:r>
              <a:rPr lang="zh-CN" altLang="en-US" sz="1600" dirty="0">
                <a:solidFill>
                  <a:srgbClr val="121212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与</a:t>
            </a:r>
            <a:r>
              <a:rPr lang="en-US" altLang="zh-CN" sz="1600" dirty="0">
                <a:solidFill>
                  <a:srgbClr val="121212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G</a:t>
            </a:r>
            <a:r>
              <a:rPr lang="zh-CN" altLang="en-US" sz="1600" dirty="0">
                <a:solidFill>
                  <a:srgbClr val="121212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之间需要很好同步</a:t>
            </a:r>
            <a:endParaRPr lang="en-US" altLang="zh-CN" sz="1600" dirty="0">
              <a:solidFill>
                <a:srgbClr val="121212"/>
              </a:solidFill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模式崩溃</a:t>
            </a:r>
            <a:r>
              <a:rPr lang="zh-CN" altLang="en-US" sz="1600" dirty="0">
                <a:solidFill>
                  <a:srgbClr val="121212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，生成的结果非常差，但是即使加长训练时间后也无法得到很好的改善</a:t>
            </a:r>
          </a:p>
        </p:txBody>
      </p:sp>
    </p:spTree>
    <p:extLst>
      <p:ext uri="{BB962C8B-B14F-4D97-AF65-F5344CB8AC3E}">
        <p14:creationId xmlns:p14="http://schemas.microsoft.com/office/powerpoint/2010/main" val="34175071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064B1FC-231A-4403-BBDC-03865AAA6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2022.4.14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7876977-FBFC-43FA-84FC-FFB18D085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人工智能控制</a:t>
            </a:r>
            <a:r>
              <a:rPr lang="en-US" altLang="zh-CN"/>
              <a:t>》</a:t>
            </a:r>
            <a:r>
              <a:rPr lang="zh-CN" altLang="en-US"/>
              <a:t>课程作业</a:t>
            </a:r>
            <a:r>
              <a:rPr lang="en-US" altLang="zh-CN"/>
              <a:t>-</a:t>
            </a:r>
            <a:r>
              <a:rPr lang="zh-CN" altLang="en-US"/>
              <a:t>生成式对抗网络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70E9D39-5F0A-40A3-B5F4-BD50244657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FAAF1-4F0E-497D-A297-FF9956710A6C}" type="slidenum">
              <a:rPr lang="zh-CN" altLang="en-US" smtClean="0"/>
              <a:pPr/>
              <a:t>12</a:t>
            </a:fld>
            <a:r>
              <a:rPr lang="en-US" altLang="zh-CN"/>
              <a:t>/20</a:t>
            </a:r>
            <a:endParaRPr lang="zh-CN" altLang="en-US" dirty="0"/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AD16854F-AC0A-43C6-BF74-051AF9CC6E2B}"/>
              </a:ext>
            </a:extLst>
          </p:cNvPr>
          <p:cNvGrpSpPr/>
          <p:nvPr/>
        </p:nvGrpSpPr>
        <p:grpSpPr>
          <a:xfrm>
            <a:off x="-1" y="195263"/>
            <a:ext cx="4077045" cy="707886"/>
            <a:chOff x="1" y="442815"/>
            <a:chExt cx="4250145" cy="655993"/>
          </a:xfrm>
          <a:solidFill>
            <a:schemeClr val="bg1">
              <a:alpha val="65000"/>
            </a:schemeClr>
          </a:solidFill>
        </p:grpSpPr>
        <p:sp>
          <p:nvSpPr>
            <p:cNvPr id="12" name="矩形 1">
              <a:extLst>
                <a:ext uri="{FF2B5EF4-FFF2-40B4-BE49-F238E27FC236}">
                  <a16:creationId xmlns:a16="http://schemas.microsoft.com/office/drawing/2014/main" id="{E8B03432-ED6E-4960-8058-DB24EB08D7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442815"/>
              <a:ext cx="230060" cy="600883"/>
            </a:xfrm>
            <a:prstGeom prst="rect">
              <a:avLst/>
            </a:prstGeom>
            <a:solidFill>
              <a:srgbClr val="0070C0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20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3" name="TextBox 2">
              <a:extLst>
                <a:ext uri="{FF2B5EF4-FFF2-40B4-BE49-F238E27FC236}">
                  <a16:creationId xmlns:a16="http://schemas.microsoft.com/office/drawing/2014/main" id="{B32DF670-41EC-4E3F-8C48-33C6607E38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596" y="442815"/>
              <a:ext cx="4019550" cy="65599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发展现状</a:t>
              </a:r>
              <a:endParaRPr lang="en-US" altLang="zh-CN" sz="20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</a:endParaRPr>
            </a:p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Present Situation</a:t>
              </a:r>
            </a:p>
          </p:txBody>
        </p:sp>
      </p:grpSp>
      <p:pic>
        <p:nvPicPr>
          <p:cNvPr id="8" name="图片 7">
            <a:extLst>
              <a:ext uri="{FF2B5EF4-FFF2-40B4-BE49-F238E27FC236}">
                <a16:creationId xmlns:a16="http://schemas.microsoft.com/office/drawing/2014/main" id="{56848D98-EDBA-453F-AC75-4591C77E63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9734" y="1514215"/>
            <a:ext cx="3003315" cy="213471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9A400003-8FF9-4CEF-AAFF-1EED166E38D7}"/>
              </a:ext>
            </a:extLst>
          </p:cNvPr>
          <p:cNvSpPr txBox="1"/>
          <p:nvPr/>
        </p:nvSpPr>
        <p:spPr>
          <a:xfrm>
            <a:off x="337780" y="1784268"/>
            <a:ext cx="2863871" cy="17042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“</a:t>
            </a:r>
            <a:r>
              <a:rPr lang="en-US" altLang="zh-CN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GANs</a:t>
            </a:r>
            <a:r>
              <a:rPr lang="zh-CN" altLang="en-US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是近十年以来机器学习中最优秀的想法。”</a:t>
            </a:r>
            <a:endParaRPr lang="en-US" altLang="zh-CN" dirty="0"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algn="r">
              <a:lnSpc>
                <a:spcPct val="150000"/>
              </a:lnSpc>
            </a:pPr>
            <a:r>
              <a:rPr lang="en-US" altLang="zh-CN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——Yann </a:t>
            </a:r>
            <a:r>
              <a:rPr lang="en-US" altLang="zh-CN" dirty="0" err="1">
                <a:latin typeface="宋刻本字体" panose="02000000000000000000" pitchFamily="2" charset="-122"/>
                <a:ea typeface="宋刻本字体" panose="02000000000000000000" pitchFamily="2" charset="-122"/>
              </a:rPr>
              <a:t>LeCun</a:t>
            </a:r>
            <a:endParaRPr lang="en-US" altLang="zh-CN" dirty="0"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algn="r">
              <a:lnSpc>
                <a:spcPct val="150000"/>
              </a:lnSpc>
            </a:pPr>
            <a:r>
              <a:rPr lang="en-US" altLang="zh-CN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(CNN</a:t>
            </a:r>
            <a:r>
              <a:rPr lang="zh-CN" altLang="en-US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之父，</a:t>
            </a:r>
            <a:r>
              <a:rPr lang="en-US" altLang="zh-CN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DL</a:t>
            </a:r>
            <a:r>
              <a:rPr lang="zh-CN" altLang="en-US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先驱</a:t>
            </a:r>
            <a:r>
              <a:rPr lang="en-US" altLang="zh-CN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)</a:t>
            </a:r>
            <a:endParaRPr lang="zh-CN" altLang="en-US" dirty="0">
              <a:latin typeface="宋刻本字体" panose="02000000000000000000" pitchFamily="2" charset="-122"/>
              <a:ea typeface="宋刻本字体" panose="02000000000000000000" pitchFamily="2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22BA7A8-38B1-408F-9812-3C9E507CFF48}"/>
              </a:ext>
            </a:extLst>
          </p:cNvPr>
          <p:cNvSpPr txBox="1"/>
          <p:nvPr/>
        </p:nvSpPr>
        <p:spPr>
          <a:xfrm>
            <a:off x="3428999" y="3756819"/>
            <a:ext cx="286219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GitHub: the-</a:t>
            </a:r>
            <a:r>
              <a:rPr lang="en-US" altLang="zh-CN" sz="2000" dirty="0" err="1">
                <a:latin typeface="宋刻本字体" panose="02000000000000000000" pitchFamily="2" charset="-122"/>
                <a:ea typeface="宋刻本字体" panose="02000000000000000000" pitchFamily="2" charset="-122"/>
              </a:rPr>
              <a:t>gan</a:t>
            </a:r>
            <a:r>
              <a:rPr lang="en-US" altLang="zh-CN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-zoo </a:t>
            </a:r>
            <a:endParaRPr lang="zh-CN" altLang="en-US" sz="2000" dirty="0">
              <a:latin typeface="宋刻本字体" panose="02000000000000000000" pitchFamily="2" charset="-122"/>
              <a:ea typeface="宋刻本字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701031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064B1FC-231A-4403-BBDC-03865AAA6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2022.4.14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7876977-FBFC-43FA-84FC-FFB18D085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人工智能控制</a:t>
            </a:r>
            <a:r>
              <a:rPr lang="en-US" altLang="zh-CN"/>
              <a:t>》</a:t>
            </a:r>
            <a:r>
              <a:rPr lang="zh-CN" altLang="en-US"/>
              <a:t>课程作业</a:t>
            </a:r>
            <a:r>
              <a:rPr lang="en-US" altLang="zh-CN"/>
              <a:t>-</a:t>
            </a:r>
            <a:r>
              <a:rPr lang="zh-CN" altLang="en-US"/>
              <a:t>生成式对抗网络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70E9D39-5F0A-40A3-B5F4-BD50244657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FAAF1-4F0E-497D-A297-FF9956710A6C}" type="slidenum">
              <a:rPr lang="zh-CN" altLang="en-US" smtClean="0"/>
              <a:pPr/>
              <a:t>13</a:t>
            </a:fld>
            <a:r>
              <a:rPr lang="en-US" altLang="zh-CN"/>
              <a:t>/20</a:t>
            </a:r>
            <a:endParaRPr lang="zh-CN" altLang="en-US" dirty="0"/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AD16854F-AC0A-43C6-BF74-051AF9CC6E2B}"/>
              </a:ext>
            </a:extLst>
          </p:cNvPr>
          <p:cNvGrpSpPr/>
          <p:nvPr/>
        </p:nvGrpSpPr>
        <p:grpSpPr>
          <a:xfrm>
            <a:off x="-1" y="195263"/>
            <a:ext cx="4077045" cy="707886"/>
            <a:chOff x="1" y="442815"/>
            <a:chExt cx="4250145" cy="655993"/>
          </a:xfrm>
          <a:solidFill>
            <a:schemeClr val="bg1">
              <a:alpha val="65000"/>
            </a:schemeClr>
          </a:solidFill>
        </p:grpSpPr>
        <p:sp>
          <p:nvSpPr>
            <p:cNvPr id="12" name="矩形 1">
              <a:extLst>
                <a:ext uri="{FF2B5EF4-FFF2-40B4-BE49-F238E27FC236}">
                  <a16:creationId xmlns:a16="http://schemas.microsoft.com/office/drawing/2014/main" id="{E8B03432-ED6E-4960-8058-DB24EB08D7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442815"/>
              <a:ext cx="230060" cy="600883"/>
            </a:xfrm>
            <a:prstGeom prst="rect">
              <a:avLst/>
            </a:prstGeom>
            <a:solidFill>
              <a:srgbClr val="0070C0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20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3" name="TextBox 2">
              <a:extLst>
                <a:ext uri="{FF2B5EF4-FFF2-40B4-BE49-F238E27FC236}">
                  <a16:creationId xmlns:a16="http://schemas.microsoft.com/office/drawing/2014/main" id="{B32DF670-41EC-4E3F-8C48-33C6607E38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596" y="442815"/>
              <a:ext cx="4019550" cy="65599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应用</a:t>
              </a:r>
              <a:endParaRPr lang="en-US" altLang="zh-CN" sz="20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</a:endParaRPr>
            </a:p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Applications</a:t>
              </a:r>
            </a:p>
          </p:txBody>
        </p:sp>
      </p:grpSp>
      <p:pic>
        <p:nvPicPr>
          <p:cNvPr id="8" name="图片 7">
            <a:extLst>
              <a:ext uri="{FF2B5EF4-FFF2-40B4-BE49-F238E27FC236}">
                <a16:creationId xmlns:a16="http://schemas.microsoft.com/office/drawing/2014/main" id="{11D1EBD7-B8B8-4FA1-A85F-60F4F07C5A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8412" y="1175550"/>
            <a:ext cx="3761168" cy="142068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36FB1DD9-CE8F-4A7B-9EDB-888583832DFC}"/>
              </a:ext>
            </a:extLst>
          </p:cNvPr>
          <p:cNvSpPr txBox="1"/>
          <p:nvPr/>
        </p:nvSpPr>
        <p:spPr>
          <a:xfrm>
            <a:off x="2823701" y="4043303"/>
            <a:ext cx="12105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数据生成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0CFADF4A-07B8-44EF-84F6-0F8E323F65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6855" y="2697219"/>
            <a:ext cx="4104285" cy="120615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870549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064B1FC-231A-4403-BBDC-03865AAA6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2022.4.14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7876977-FBFC-43FA-84FC-FFB18D085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人工智能控制</a:t>
            </a:r>
            <a:r>
              <a:rPr lang="en-US" altLang="zh-CN"/>
              <a:t>》</a:t>
            </a:r>
            <a:r>
              <a:rPr lang="zh-CN" altLang="en-US"/>
              <a:t>课程作业</a:t>
            </a:r>
            <a:r>
              <a:rPr lang="en-US" altLang="zh-CN"/>
              <a:t>-</a:t>
            </a:r>
            <a:r>
              <a:rPr lang="zh-CN" altLang="en-US"/>
              <a:t>生成式对抗网络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70E9D39-5F0A-40A3-B5F4-BD50244657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FAAF1-4F0E-497D-A297-FF9956710A6C}" type="slidenum">
              <a:rPr lang="zh-CN" altLang="en-US" smtClean="0"/>
              <a:pPr/>
              <a:t>14</a:t>
            </a:fld>
            <a:r>
              <a:rPr lang="en-US" altLang="zh-CN"/>
              <a:t>/20</a:t>
            </a:r>
            <a:endParaRPr lang="zh-CN" altLang="en-US" dirty="0"/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AD16854F-AC0A-43C6-BF74-051AF9CC6E2B}"/>
              </a:ext>
            </a:extLst>
          </p:cNvPr>
          <p:cNvGrpSpPr/>
          <p:nvPr/>
        </p:nvGrpSpPr>
        <p:grpSpPr>
          <a:xfrm>
            <a:off x="-1" y="195263"/>
            <a:ext cx="4077045" cy="707886"/>
            <a:chOff x="1" y="442815"/>
            <a:chExt cx="4250145" cy="655993"/>
          </a:xfrm>
          <a:solidFill>
            <a:schemeClr val="bg1">
              <a:alpha val="65000"/>
            </a:schemeClr>
          </a:solidFill>
        </p:grpSpPr>
        <p:sp>
          <p:nvSpPr>
            <p:cNvPr id="12" name="矩形 1">
              <a:extLst>
                <a:ext uri="{FF2B5EF4-FFF2-40B4-BE49-F238E27FC236}">
                  <a16:creationId xmlns:a16="http://schemas.microsoft.com/office/drawing/2014/main" id="{E8B03432-ED6E-4960-8058-DB24EB08D7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442815"/>
              <a:ext cx="230060" cy="600883"/>
            </a:xfrm>
            <a:prstGeom prst="rect">
              <a:avLst/>
            </a:prstGeom>
            <a:solidFill>
              <a:srgbClr val="0070C0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20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3" name="TextBox 2">
              <a:extLst>
                <a:ext uri="{FF2B5EF4-FFF2-40B4-BE49-F238E27FC236}">
                  <a16:creationId xmlns:a16="http://schemas.microsoft.com/office/drawing/2014/main" id="{B32DF670-41EC-4E3F-8C48-33C6607E38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596" y="442815"/>
              <a:ext cx="4019550" cy="65599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应用</a:t>
              </a:r>
              <a:endParaRPr lang="en-US" altLang="zh-CN" sz="20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</a:endParaRPr>
            </a:p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Applications</a:t>
              </a:r>
            </a:p>
          </p:txBody>
        </p:sp>
      </p:grpSp>
      <p:sp>
        <p:nvSpPr>
          <p:cNvPr id="9" name="文本框 8">
            <a:extLst>
              <a:ext uri="{FF2B5EF4-FFF2-40B4-BE49-F238E27FC236}">
                <a16:creationId xmlns:a16="http://schemas.microsoft.com/office/drawing/2014/main" id="{36FB1DD9-CE8F-4A7B-9EDB-888583832DFC}"/>
              </a:ext>
            </a:extLst>
          </p:cNvPr>
          <p:cNvSpPr txBox="1"/>
          <p:nvPr/>
        </p:nvSpPr>
        <p:spPr>
          <a:xfrm>
            <a:off x="2823704" y="4043303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图片翻译</a:t>
            </a:r>
          </a:p>
        </p:txBody>
      </p:sp>
      <p:pic>
        <p:nvPicPr>
          <p:cNvPr id="14" name="Picture 8">
            <a:extLst>
              <a:ext uri="{FF2B5EF4-FFF2-40B4-BE49-F238E27FC236}">
                <a16:creationId xmlns:a16="http://schemas.microsoft.com/office/drawing/2014/main" id="{6844FABE-769C-42DC-ABC9-94401946A1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062" y="1337714"/>
            <a:ext cx="5743876" cy="246807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06098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064B1FC-231A-4403-BBDC-03865AAA6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2022.4.14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7876977-FBFC-43FA-84FC-FFB18D085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人工智能控制</a:t>
            </a:r>
            <a:r>
              <a:rPr lang="en-US" altLang="zh-CN"/>
              <a:t>》</a:t>
            </a:r>
            <a:r>
              <a:rPr lang="zh-CN" altLang="en-US"/>
              <a:t>课程作业</a:t>
            </a:r>
            <a:r>
              <a:rPr lang="en-US" altLang="zh-CN"/>
              <a:t>-</a:t>
            </a:r>
            <a:r>
              <a:rPr lang="zh-CN" altLang="en-US"/>
              <a:t>生成式对抗网络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70E9D39-5F0A-40A3-B5F4-BD50244657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FAAF1-4F0E-497D-A297-FF9956710A6C}" type="slidenum">
              <a:rPr lang="zh-CN" altLang="en-US" smtClean="0"/>
              <a:pPr/>
              <a:t>15</a:t>
            </a:fld>
            <a:r>
              <a:rPr lang="en-US" altLang="zh-CN"/>
              <a:t>/20</a:t>
            </a:r>
            <a:endParaRPr lang="zh-CN" altLang="en-US" dirty="0"/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AD16854F-AC0A-43C6-BF74-051AF9CC6E2B}"/>
              </a:ext>
            </a:extLst>
          </p:cNvPr>
          <p:cNvGrpSpPr/>
          <p:nvPr/>
        </p:nvGrpSpPr>
        <p:grpSpPr>
          <a:xfrm>
            <a:off x="-1" y="195263"/>
            <a:ext cx="4077045" cy="707886"/>
            <a:chOff x="1" y="442815"/>
            <a:chExt cx="4250145" cy="655993"/>
          </a:xfrm>
          <a:solidFill>
            <a:schemeClr val="bg1">
              <a:alpha val="65000"/>
            </a:schemeClr>
          </a:solidFill>
        </p:grpSpPr>
        <p:sp>
          <p:nvSpPr>
            <p:cNvPr id="12" name="矩形 1">
              <a:extLst>
                <a:ext uri="{FF2B5EF4-FFF2-40B4-BE49-F238E27FC236}">
                  <a16:creationId xmlns:a16="http://schemas.microsoft.com/office/drawing/2014/main" id="{E8B03432-ED6E-4960-8058-DB24EB08D7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442815"/>
              <a:ext cx="230060" cy="600883"/>
            </a:xfrm>
            <a:prstGeom prst="rect">
              <a:avLst/>
            </a:prstGeom>
            <a:solidFill>
              <a:srgbClr val="0070C0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20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3" name="TextBox 2">
              <a:extLst>
                <a:ext uri="{FF2B5EF4-FFF2-40B4-BE49-F238E27FC236}">
                  <a16:creationId xmlns:a16="http://schemas.microsoft.com/office/drawing/2014/main" id="{B32DF670-41EC-4E3F-8C48-33C6607E38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596" y="442815"/>
              <a:ext cx="4019550" cy="65599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应用</a:t>
              </a:r>
              <a:endParaRPr lang="en-US" altLang="zh-CN" sz="20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</a:endParaRPr>
            </a:p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Applications</a:t>
              </a:r>
            </a:p>
          </p:txBody>
        </p:sp>
      </p:grpSp>
      <p:sp>
        <p:nvSpPr>
          <p:cNvPr id="9" name="文本框 8">
            <a:extLst>
              <a:ext uri="{FF2B5EF4-FFF2-40B4-BE49-F238E27FC236}">
                <a16:creationId xmlns:a16="http://schemas.microsoft.com/office/drawing/2014/main" id="{36FB1DD9-CE8F-4A7B-9EDB-888583832DFC}"/>
              </a:ext>
            </a:extLst>
          </p:cNvPr>
          <p:cNvSpPr txBox="1"/>
          <p:nvPr/>
        </p:nvSpPr>
        <p:spPr>
          <a:xfrm>
            <a:off x="2823706" y="4043303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超分辨率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1BFCE90B-39D9-4FCB-87A5-43EDADFB8A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584" y="1920542"/>
            <a:ext cx="6242831" cy="153010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308582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064B1FC-231A-4403-BBDC-03865AAA6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2022.4.14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7876977-FBFC-43FA-84FC-FFB18D085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人工智能控制</a:t>
            </a:r>
            <a:r>
              <a:rPr lang="en-US" altLang="zh-CN"/>
              <a:t>》</a:t>
            </a:r>
            <a:r>
              <a:rPr lang="zh-CN" altLang="en-US"/>
              <a:t>课程作业</a:t>
            </a:r>
            <a:r>
              <a:rPr lang="en-US" altLang="zh-CN"/>
              <a:t>-</a:t>
            </a:r>
            <a:r>
              <a:rPr lang="zh-CN" altLang="en-US"/>
              <a:t>生成式对抗网络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70E9D39-5F0A-40A3-B5F4-BD50244657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FAAF1-4F0E-497D-A297-FF9956710A6C}" type="slidenum">
              <a:rPr lang="zh-CN" altLang="en-US" smtClean="0"/>
              <a:pPr/>
              <a:t>16</a:t>
            </a:fld>
            <a:r>
              <a:rPr lang="en-US" altLang="zh-CN"/>
              <a:t>/20</a:t>
            </a:r>
            <a:endParaRPr lang="zh-CN" altLang="en-US" dirty="0"/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AD16854F-AC0A-43C6-BF74-051AF9CC6E2B}"/>
              </a:ext>
            </a:extLst>
          </p:cNvPr>
          <p:cNvGrpSpPr/>
          <p:nvPr/>
        </p:nvGrpSpPr>
        <p:grpSpPr>
          <a:xfrm>
            <a:off x="-1" y="195263"/>
            <a:ext cx="4077045" cy="707886"/>
            <a:chOff x="1" y="442815"/>
            <a:chExt cx="4250145" cy="655993"/>
          </a:xfrm>
          <a:solidFill>
            <a:schemeClr val="bg1">
              <a:alpha val="65000"/>
            </a:schemeClr>
          </a:solidFill>
        </p:grpSpPr>
        <p:sp>
          <p:nvSpPr>
            <p:cNvPr id="12" name="矩形 1">
              <a:extLst>
                <a:ext uri="{FF2B5EF4-FFF2-40B4-BE49-F238E27FC236}">
                  <a16:creationId xmlns:a16="http://schemas.microsoft.com/office/drawing/2014/main" id="{E8B03432-ED6E-4960-8058-DB24EB08D7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442815"/>
              <a:ext cx="230060" cy="600883"/>
            </a:xfrm>
            <a:prstGeom prst="rect">
              <a:avLst/>
            </a:prstGeom>
            <a:solidFill>
              <a:srgbClr val="0070C0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20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3" name="TextBox 2">
              <a:extLst>
                <a:ext uri="{FF2B5EF4-FFF2-40B4-BE49-F238E27FC236}">
                  <a16:creationId xmlns:a16="http://schemas.microsoft.com/office/drawing/2014/main" id="{B32DF670-41EC-4E3F-8C48-33C6607E38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596" y="442815"/>
              <a:ext cx="4019550" cy="65599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目前研究成果</a:t>
              </a:r>
              <a:endParaRPr lang="en-US" altLang="zh-CN" sz="20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</a:endParaRPr>
            </a:p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Research</a:t>
              </a:r>
            </a:p>
          </p:txBody>
        </p:sp>
      </p:grpSp>
      <p:pic>
        <p:nvPicPr>
          <p:cNvPr id="14" name="Picture 2">
            <a:extLst>
              <a:ext uri="{FF2B5EF4-FFF2-40B4-BE49-F238E27FC236}">
                <a16:creationId xmlns:a16="http://schemas.microsoft.com/office/drawing/2014/main" id="{8D34E797-73EA-400A-BB84-1D0774BFFA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8683" y="1976347"/>
            <a:ext cx="3205942" cy="1503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6EEAF09B-AB11-4A93-9A9A-2F601A3060AE}"/>
              </a:ext>
            </a:extLst>
          </p:cNvPr>
          <p:cNvSpPr txBox="1"/>
          <p:nvPr/>
        </p:nvSpPr>
        <p:spPr>
          <a:xfrm>
            <a:off x="333375" y="1419670"/>
            <a:ext cx="2916203" cy="25352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Adobe</a:t>
            </a:r>
            <a:r>
              <a:rPr lang="zh-CN" altLang="en-US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团队最新提出的一种结合多个预训练的</a:t>
            </a:r>
            <a:r>
              <a:rPr lang="en-US" altLang="zh-CN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GAN</a:t>
            </a:r>
            <a:r>
              <a:rPr lang="zh-CN" altLang="en-US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进行图像生成的新方法</a:t>
            </a:r>
            <a:r>
              <a:rPr lang="en-US" altLang="zh-CN" dirty="0" err="1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InsetGAN</a:t>
            </a:r>
            <a:r>
              <a:rPr lang="zh-CN" altLang="en-US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，论文目前已被</a:t>
            </a:r>
            <a:r>
              <a:rPr lang="en-US" altLang="zh-CN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CVPR 2022</a:t>
            </a:r>
            <a:r>
              <a:rPr lang="zh-CN" altLang="en-US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（计算机视觉与模式识别会议）接收。</a:t>
            </a:r>
          </a:p>
        </p:txBody>
      </p:sp>
    </p:spTree>
    <p:extLst>
      <p:ext uri="{BB962C8B-B14F-4D97-AF65-F5344CB8AC3E}">
        <p14:creationId xmlns:p14="http://schemas.microsoft.com/office/powerpoint/2010/main" val="9662906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064B1FC-231A-4403-BBDC-03865AAA6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2022.4.14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7876977-FBFC-43FA-84FC-FFB18D085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人工智能控制</a:t>
            </a:r>
            <a:r>
              <a:rPr lang="en-US" altLang="zh-CN"/>
              <a:t>》</a:t>
            </a:r>
            <a:r>
              <a:rPr lang="zh-CN" altLang="en-US"/>
              <a:t>课程作业</a:t>
            </a:r>
            <a:r>
              <a:rPr lang="en-US" altLang="zh-CN"/>
              <a:t>-</a:t>
            </a:r>
            <a:r>
              <a:rPr lang="zh-CN" altLang="en-US"/>
              <a:t>生成式对抗网络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70E9D39-5F0A-40A3-B5F4-BD50244657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FAAF1-4F0E-497D-A297-FF9956710A6C}" type="slidenum">
              <a:rPr lang="zh-CN" altLang="en-US" smtClean="0"/>
              <a:pPr/>
              <a:t>17</a:t>
            </a:fld>
            <a:r>
              <a:rPr lang="en-US" altLang="zh-CN"/>
              <a:t>/20</a:t>
            </a:r>
            <a:endParaRPr lang="zh-CN" altLang="en-US" dirty="0"/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AD16854F-AC0A-43C6-BF74-051AF9CC6E2B}"/>
              </a:ext>
            </a:extLst>
          </p:cNvPr>
          <p:cNvGrpSpPr/>
          <p:nvPr/>
        </p:nvGrpSpPr>
        <p:grpSpPr>
          <a:xfrm>
            <a:off x="-1" y="195263"/>
            <a:ext cx="4077045" cy="707886"/>
            <a:chOff x="1" y="442815"/>
            <a:chExt cx="4250145" cy="655993"/>
          </a:xfrm>
          <a:solidFill>
            <a:schemeClr val="bg1">
              <a:alpha val="65000"/>
            </a:schemeClr>
          </a:solidFill>
        </p:grpSpPr>
        <p:sp>
          <p:nvSpPr>
            <p:cNvPr id="12" name="矩形 1">
              <a:extLst>
                <a:ext uri="{FF2B5EF4-FFF2-40B4-BE49-F238E27FC236}">
                  <a16:creationId xmlns:a16="http://schemas.microsoft.com/office/drawing/2014/main" id="{E8B03432-ED6E-4960-8058-DB24EB08D7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442815"/>
              <a:ext cx="230060" cy="600883"/>
            </a:xfrm>
            <a:prstGeom prst="rect">
              <a:avLst/>
            </a:prstGeom>
            <a:solidFill>
              <a:srgbClr val="0070C0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20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3" name="TextBox 2">
              <a:extLst>
                <a:ext uri="{FF2B5EF4-FFF2-40B4-BE49-F238E27FC236}">
                  <a16:creationId xmlns:a16="http://schemas.microsoft.com/office/drawing/2014/main" id="{B32DF670-41EC-4E3F-8C48-33C6607E38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596" y="442815"/>
              <a:ext cx="4019550" cy="65599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目前研究成果</a:t>
              </a:r>
              <a:endParaRPr lang="en-US" altLang="zh-CN" sz="20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</a:endParaRPr>
            </a:p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Research</a:t>
              </a:r>
            </a:p>
          </p:txBody>
        </p: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7383E2AA-0942-4E53-B1D6-690A8EBD4C46}"/>
              </a:ext>
            </a:extLst>
          </p:cNvPr>
          <p:cNvSpPr txBox="1"/>
          <p:nvPr/>
        </p:nvSpPr>
        <p:spPr>
          <a:xfrm>
            <a:off x="333376" y="1203655"/>
            <a:ext cx="6191250" cy="29507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b="1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用</a:t>
            </a:r>
            <a:r>
              <a:rPr lang="en-US" altLang="zh-CN" b="1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PS</a:t>
            </a:r>
            <a:r>
              <a:rPr lang="zh-CN" altLang="en-US" b="1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的方式</a:t>
            </a:r>
            <a:r>
              <a:rPr lang="en-US" altLang="zh-CN" b="1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GAN</a:t>
            </a:r>
            <a:r>
              <a:rPr lang="zh-CN" altLang="en-US" b="1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出个人体</a:t>
            </a:r>
          </a:p>
          <a:p>
            <a:pPr marL="214313" indent="-21431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全身</a:t>
            </a:r>
            <a:r>
              <a:rPr lang="en-US" altLang="zh-CN" b="1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GAN</a:t>
            </a:r>
            <a:r>
              <a:rPr lang="zh-CN" altLang="en-US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 （</a:t>
            </a:r>
            <a:r>
              <a:rPr lang="en-US" altLang="zh-CN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Full-Body GAN</a:t>
            </a:r>
            <a:r>
              <a:rPr lang="zh-CN" altLang="en-US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），一个人体。</a:t>
            </a:r>
          </a:p>
          <a:p>
            <a:pPr marL="214313" indent="-21431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部分</a:t>
            </a:r>
            <a:r>
              <a:rPr lang="en-US" altLang="zh-CN" b="1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GAN</a:t>
            </a:r>
            <a:r>
              <a:rPr lang="zh-CN" altLang="en-US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，针对脸部、手、脚等特定部位</a:t>
            </a:r>
          </a:p>
          <a:p>
            <a:pPr algn="r">
              <a:lnSpc>
                <a:spcPct val="150000"/>
              </a:lnSpc>
            </a:pPr>
            <a:r>
              <a:rPr lang="zh-CN" altLang="en-US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这两类</a:t>
            </a:r>
            <a:r>
              <a:rPr lang="en-US" altLang="zh-CN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GAN</a:t>
            </a:r>
            <a:r>
              <a:rPr lang="zh-CN" altLang="en-US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的合作方式类似于</a:t>
            </a:r>
            <a:r>
              <a:rPr lang="en-US" altLang="zh-CN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PS</a:t>
            </a:r>
            <a:r>
              <a:rPr lang="zh-CN" altLang="en-US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：全身</a:t>
            </a:r>
            <a:r>
              <a:rPr lang="en-US" altLang="zh-CN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GAN</a:t>
            </a:r>
            <a:r>
              <a:rPr lang="zh-CN" altLang="en-US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是一张已经有打底线稿的画布，而部分</a:t>
            </a:r>
            <a:r>
              <a:rPr lang="en-US" altLang="zh-CN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GAN</a:t>
            </a:r>
            <a:r>
              <a:rPr lang="zh-CN" altLang="en-US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则是一张一张叠在上面的图层。</a:t>
            </a:r>
          </a:p>
          <a:p>
            <a:pPr algn="l">
              <a:lnSpc>
                <a:spcPct val="150000"/>
              </a:lnSpc>
            </a:pPr>
            <a:r>
              <a:rPr lang="zh-CN" altLang="en-US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但不同边界的“图层”在叠到画布上时，会有出现对齐问题（</a:t>
            </a:r>
            <a:r>
              <a:rPr lang="zh-CN" altLang="en-US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伪影</a:t>
            </a:r>
            <a:r>
              <a:rPr lang="zh-CN" altLang="en-US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）。</a:t>
            </a:r>
          </a:p>
        </p:txBody>
      </p:sp>
    </p:spTree>
    <p:extLst>
      <p:ext uri="{BB962C8B-B14F-4D97-AF65-F5344CB8AC3E}">
        <p14:creationId xmlns:p14="http://schemas.microsoft.com/office/powerpoint/2010/main" val="26588877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064B1FC-231A-4403-BBDC-03865AAA6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2022.4.14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7876977-FBFC-43FA-84FC-FFB18D085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人工智能控制</a:t>
            </a:r>
            <a:r>
              <a:rPr lang="en-US" altLang="zh-CN"/>
              <a:t>》</a:t>
            </a:r>
            <a:r>
              <a:rPr lang="zh-CN" altLang="en-US"/>
              <a:t>课程作业</a:t>
            </a:r>
            <a:r>
              <a:rPr lang="en-US" altLang="zh-CN"/>
              <a:t>-</a:t>
            </a:r>
            <a:r>
              <a:rPr lang="zh-CN" altLang="en-US"/>
              <a:t>生成式对抗网络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70E9D39-5F0A-40A3-B5F4-BD50244657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FAAF1-4F0E-497D-A297-FF9956710A6C}" type="slidenum">
              <a:rPr lang="zh-CN" altLang="en-US" smtClean="0"/>
              <a:pPr/>
              <a:t>18</a:t>
            </a:fld>
            <a:r>
              <a:rPr lang="en-US" altLang="zh-CN"/>
              <a:t>/20</a:t>
            </a:r>
            <a:endParaRPr lang="zh-CN" altLang="en-US" dirty="0"/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AD16854F-AC0A-43C6-BF74-051AF9CC6E2B}"/>
              </a:ext>
            </a:extLst>
          </p:cNvPr>
          <p:cNvGrpSpPr/>
          <p:nvPr/>
        </p:nvGrpSpPr>
        <p:grpSpPr>
          <a:xfrm>
            <a:off x="-1" y="195263"/>
            <a:ext cx="4077045" cy="707886"/>
            <a:chOff x="1" y="442815"/>
            <a:chExt cx="4250145" cy="655993"/>
          </a:xfrm>
          <a:solidFill>
            <a:schemeClr val="bg1">
              <a:alpha val="65000"/>
            </a:schemeClr>
          </a:solidFill>
        </p:grpSpPr>
        <p:sp>
          <p:nvSpPr>
            <p:cNvPr id="12" name="矩形 1">
              <a:extLst>
                <a:ext uri="{FF2B5EF4-FFF2-40B4-BE49-F238E27FC236}">
                  <a16:creationId xmlns:a16="http://schemas.microsoft.com/office/drawing/2014/main" id="{E8B03432-ED6E-4960-8058-DB24EB08D7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442815"/>
              <a:ext cx="230060" cy="600883"/>
            </a:xfrm>
            <a:prstGeom prst="rect">
              <a:avLst/>
            </a:prstGeom>
            <a:solidFill>
              <a:srgbClr val="0070C0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20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3" name="TextBox 2">
              <a:extLst>
                <a:ext uri="{FF2B5EF4-FFF2-40B4-BE49-F238E27FC236}">
                  <a16:creationId xmlns:a16="http://schemas.microsoft.com/office/drawing/2014/main" id="{B32DF670-41EC-4E3F-8C48-33C6607E38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596" y="442815"/>
              <a:ext cx="4019550" cy="65599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目前研究成果</a:t>
              </a:r>
              <a:endParaRPr lang="en-US" altLang="zh-CN" sz="20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</a:endParaRPr>
            </a:p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Research</a:t>
              </a:r>
            </a:p>
          </p:txBody>
        </p: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0E6C4201-3B07-4E0D-84CC-4629D9211670}"/>
              </a:ext>
            </a:extLst>
          </p:cNvPr>
          <p:cNvSpPr txBox="1"/>
          <p:nvPr/>
        </p:nvSpPr>
        <p:spPr>
          <a:xfrm>
            <a:off x="220689" y="1525595"/>
            <a:ext cx="296556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zh-CN" altLang="en-US" sz="16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引入</a:t>
            </a:r>
            <a:r>
              <a:rPr lang="zh-CN" altLang="en-US" sz="16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边界框检测器</a:t>
            </a:r>
            <a:r>
              <a:rPr lang="zh-CN" altLang="en-US" sz="16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，在底层画布检测部分</a:t>
            </a:r>
            <a:r>
              <a:rPr lang="en-US" altLang="zh-CN" sz="16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GAN</a:t>
            </a:r>
            <a:r>
              <a:rPr lang="zh-CN" altLang="en-US" sz="16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生成的特定区域，也就是全身</a:t>
            </a:r>
            <a:r>
              <a:rPr lang="en-US" altLang="zh-CN" sz="16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GAN</a:t>
            </a:r>
            <a:r>
              <a:rPr lang="zh-CN" altLang="en-US" sz="16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生成的区域中的位置，裁剪后再将特定区域嵌入，以实现无缝合成。</a:t>
            </a:r>
            <a:endParaRPr lang="en-US" altLang="zh-CN" sz="1600" dirty="0"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algn="just"/>
            <a:endParaRPr lang="zh-CN" altLang="en-US" sz="1600" dirty="0"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algn="just"/>
            <a:r>
              <a:rPr lang="zh-CN" altLang="en-US" sz="16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同时，还对这两个区域进行下采样，再次增加图像像素内容的一致性。</a:t>
            </a:r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267C5FFD-58A3-4988-9D15-0605E449BB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6250" y="1648862"/>
            <a:ext cx="3361804" cy="2002964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85328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064B1FC-231A-4403-BBDC-03865AAA6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2022.4.14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7876977-FBFC-43FA-84FC-FFB18D085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人工智能控制</a:t>
            </a:r>
            <a:r>
              <a:rPr lang="en-US" altLang="zh-CN"/>
              <a:t>》</a:t>
            </a:r>
            <a:r>
              <a:rPr lang="zh-CN" altLang="en-US"/>
              <a:t>课程作业</a:t>
            </a:r>
            <a:r>
              <a:rPr lang="en-US" altLang="zh-CN"/>
              <a:t>-</a:t>
            </a:r>
            <a:r>
              <a:rPr lang="zh-CN" altLang="en-US"/>
              <a:t>生成式对抗网络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70E9D39-5F0A-40A3-B5F4-BD50244657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FAAF1-4F0E-497D-A297-FF9956710A6C}" type="slidenum">
              <a:rPr lang="zh-CN" altLang="en-US" smtClean="0"/>
              <a:pPr/>
              <a:t>19</a:t>
            </a:fld>
            <a:r>
              <a:rPr lang="en-US" altLang="zh-CN"/>
              <a:t>/20</a:t>
            </a:r>
            <a:endParaRPr lang="zh-CN" altLang="en-US" dirty="0"/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AD16854F-AC0A-43C6-BF74-051AF9CC6E2B}"/>
              </a:ext>
            </a:extLst>
          </p:cNvPr>
          <p:cNvGrpSpPr/>
          <p:nvPr/>
        </p:nvGrpSpPr>
        <p:grpSpPr>
          <a:xfrm>
            <a:off x="-1" y="195263"/>
            <a:ext cx="4077045" cy="707886"/>
            <a:chOff x="1" y="442815"/>
            <a:chExt cx="4250145" cy="655993"/>
          </a:xfrm>
          <a:solidFill>
            <a:schemeClr val="bg1">
              <a:alpha val="65000"/>
            </a:schemeClr>
          </a:solidFill>
        </p:grpSpPr>
        <p:sp>
          <p:nvSpPr>
            <p:cNvPr id="12" name="矩形 1">
              <a:extLst>
                <a:ext uri="{FF2B5EF4-FFF2-40B4-BE49-F238E27FC236}">
                  <a16:creationId xmlns:a16="http://schemas.microsoft.com/office/drawing/2014/main" id="{E8B03432-ED6E-4960-8058-DB24EB08D7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442815"/>
              <a:ext cx="230060" cy="600883"/>
            </a:xfrm>
            <a:prstGeom prst="rect">
              <a:avLst/>
            </a:prstGeom>
            <a:solidFill>
              <a:srgbClr val="0070C0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20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3" name="TextBox 2">
              <a:extLst>
                <a:ext uri="{FF2B5EF4-FFF2-40B4-BE49-F238E27FC236}">
                  <a16:creationId xmlns:a16="http://schemas.microsoft.com/office/drawing/2014/main" id="{B32DF670-41EC-4E3F-8C48-33C6607E38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596" y="442815"/>
              <a:ext cx="4019550" cy="65599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参考文献</a:t>
              </a:r>
              <a:endParaRPr lang="en-US" altLang="zh-CN" sz="20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</a:endParaRPr>
            </a:p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Reference</a:t>
              </a:r>
            </a:p>
          </p:txBody>
        </p:sp>
      </p:grpSp>
      <p:sp>
        <p:nvSpPr>
          <p:cNvPr id="14" name="文本框 13">
            <a:extLst>
              <a:ext uri="{FF2B5EF4-FFF2-40B4-BE49-F238E27FC236}">
                <a16:creationId xmlns:a16="http://schemas.microsoft.com/office/drawing/2014/main" id="{E05D114F-0C9E-4B8C-A5DC-95C4BDD52DF8}"/>
              </a:ext>
            </a:extLst>
          </p:cNvPr>
          <p:cNvSpPr txBox="1"/>
          <p:nvPr/>
        </p:nvSpPr>
        <p:spPr>
          <a:xfrm>
            <a:off x="333375" y="952193"/>
            <a:ext cx="6191250" cy="37411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57175" indent="-257175" fontAlgn="base">
              <a:lnSpc>
                <a:spcPct val="150000"/>
              </a:lnSpc>
              <a:buFont typeface="+mj-lt"/>
              <a:buAutoNum type="arabicPeriod"/>
            </a:pPr>
            <a:r>
              <a:rPr lang="en-US" altLang="zh-CN" sz="1600" dirty="0">
                <a:solidFill>
                  <a:srgbClr val="212121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【</a:t>
            </a:r>
            <a:r>
              <a:rPr lang="zh-CN" altLang="en-US" sz="1600" dirty="0">
                <a:solidFill>
                  <a:srgbClr val="212121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机器学习</a:t>
            </a:r>
            <a:r>
              <a:rPr lang="en-US" altLang="zh-CN" sz="1600" dirty="0">
                <a:solidFill>
                  <a:srgbClr val="212121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】</a:t>
            </a:r>
            <a:r>
              <a:rPr lang="zh-CN" altLang="en-US" sz="1600" dirty="0">
                <a:solidFill>
                  <a:srgbClr val="212121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白板推导系列</a:t>
            </a:r>
            <a:r>
              <a:rPr lang="en-US" altLang="zh-CN" sz="1600" dirty="0">
                <a:solidFill>
                  <a:srgbClr val="212121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(</a:t>
            </a:r>
            <a:r>
              <a:rPr lang="zh-CN" altLang="en-US" sz="1600" dirty="0">
                <a:solidFill>
                  <a:srgbClr val="212121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三十一</a:t>
            </a:r>
            <a:r>
              <a:rPr lang="en-US" altLang="zh-CN" sz="1600" dirty="0">
                <a:solidFill>
                  <a:srgbClr val="212121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) </a:t>
            </a:r>
            <a:r>
              <a:rPr lang="zh-CN" altLang="en-US" sz="1600" dirty="0">
                <a:solidFill>
                  <a:srgbClr val="212121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～ 生成对抗网络</a:t>
            </a:r>
            <a:r>
              <a:rPr lang="en-US" altLang="zh-CN" sz="1600" dirty="0">
                <a:solidFill>
                  <a:srgbClr val="212121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(GAN)</a:t>
            </a:r>
            <a:r>
              <a:rPr lang="zh-CN" altLang="en-US" sz="1600" dirty="0">
                <a:solidFill>
                  <a:srgbClr val="212121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，</a:t>
            </a:r>
            <a:r>
              <a:rPr lang="en-US" altLang="zh-CN" sz="1600" dirty="0">
                <a:solidFill>
                  <a:srgbClr val="212121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hlinkClick r:id="rId3"/>
              </a:rPr>
              <a:t>https://www.bilibili.com/video/BV1eE411g7xc</a:t>
            </a:r>
            <a:endParaRPr lang="en-US" altLang="zh-CN" sz="1600" dirty="0">
              <a:solidFill>
                <a:srgbClr val="212121"/>
              </a:solidFill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marL="257175" indent="-257175" fontAlgn="base">
              <a:lnSpc>
                <a:spcPct val="150000"/>
              </a:lnSpc>
              <a:buFont typeface="+mj-lt"/>
              <a:buAutoNum type="arabicPeriod"/>
            </a:pPr>
            <a:r>
              <a:rPr lang="en-US" altLang="zh-CN" sz="1600" dirty="0">
                <a:solidFill>
                  <a:srgbClr val="212121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GAN</a:t>
            </a:r>
            <a:r>
              <a:rPr lang="zh-CN" altLang="en-US" sz="1600" dirty="0">
                <a:solidFill>
                  <a:srgbClr val="212121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论文逐段精读</a:t>
            </a:r>
            <a:r>
              <a:rPr lang="en-US" altLang="zh-CN" sz="1600" dirty="0">
                <a:solidFill>
                  <a:srgbClr val="212121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【</a:t>
            </a:r>
            <a:r>
              <a:rPr lang="zh-CN" altLang="en-US" sz="1600" dirty="0">
                <a:solidFill>
                  <a:srgbClr val="212121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论文精读</a:t>
            </a:r>
            <a:r>
              <a:rPr lang="en-US" altLang="zh-CN" sz="1600" dirty="0">
                <a:solidFill>
                  <a:srgbClr val="212121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】</a:t>
            </a:r>
            <a:r>
              <a:rPr lang="zh-CN" altLang="en-US" sz="1600" dirty="0">
                <a:solidFill>
                  <a:srgbClr val="212121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，</a:t>
            </a:r>
            <a:r>
              <a:rPr lang="en-US" altLang="zh-CN" sz="1600" dirty="0">
                <a:solidFill>
                  <a:srgbClr val="212121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hlinkClick r:id="rId4"/>
              </a:rPr>
              <a:t>https://www.bilibili.com/video/BV1rb4y187vD</a:t>
            </a:r>
            <a:endParaRPr lang="en-US" altLang="zh-CN" sz="1600" dirty="0">
              <a:solidFill>
                <a:srgbClr val="212121"/>
              </a:solidFill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marL="257175" indent="-257175" fontAlgn="base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600" dirty="0">
                <a:solidFill>
                  <a:srgbClr val="212121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通俗理解</a:t>
            </a:r>
            <a:r>
              <a:rPr lang="en-US" altLang="zh-CN" sz="1600" dirty="0">
                <a:solidFill>
                  <a:srgbClr val="212121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GAN</a:t>
            </a:r>
            <a:r>
              <a:rPr lang="zh-CN" altLang="en-US" sz="1600" dirty="0">
                <a:solidFill>
                  <a:srgbClr val="212121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（一）：把</a:t>
            </a:r>
            <a:r>
              <a:rPr lang="en-US" altLang="zh-CN" sz="1600" dirty="0">
                <a:solidFill>
                  <a:srgbClr val="212121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GAN</a:t>
            </a:r>
            <a:r>
              <a:rPr lang="zh-CN" altLang="en-US" sz="1600" dirty="0">
                <a:solidFill>
                  <a:srgbClr val="212121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给你讲得明明白白，</a:t>
            </a:r>
            <a:r>
              <a:rPr lang="en-US" altLang="zh-CN" sz="1600" dirty="0">
                <a:solidFill>
                  <a:srgbClr val="212121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hlinkClick r:id="rId5"/>
              </a:rPr>
              <a:t>https://zhuanlan.zhihu.com/p/266677860</a:t>
            </a:r>
            <a:endParaRPr lang="en-US" altLang="zh-CN" sz="1600" dirty="0">
              <a:solidFill>
                <a:srgbClr val="212121"/>
              </a:solidFill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marL="257175" indent="-257175" fontAlgn="base">
              <a:lnSpc>
                <a:spcPct val="150000"/>
              </a:lnSpc>
              <a:buFont typeface="+mj-lt"/>
              <a:buAutoNum type="arabicPeriod"/>
            </a:pPr>
            <a:r>
              <a:rPr lang="en-US" altLang="zh-CN" sz="1600" dirty="0">
                <a:solidFill>
                  <a:srgbClr val="212121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GAN</a:t>
            </a:r>
            <a:r>
              <a:rPr lang="zh-CN" altLang="en-US" sz="1600" dirty="0">
                <a:solidFill>
                  <a:srgbClr val="212121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论文阅读</a:t>
            </a:r>
            <a:r>
              <a:rPr lang="en-US" altLang="zh-CN" sz="1600" dirty="0">
                <a:solidFill>
                  <a:srgbClr val="212121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——</a:t>
            </a:r>
            <a:r>
              <a:rPr lang="zh-CN" altLang="en-US" sz="1600" dirty="0">
                <a:solidFill>
                  <a:srgbClr val="212121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原始</a:t>
            </a:r>
            <a:r>
              <a:rPr lang="en-US" altLang="zh-CN" sz="1600" dirty="0">
                <a:solidFill>
                  <a:srgbClr val="212121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GAN</a:t>
            </a:r>
            <a:r>
              <a:rPr lang="zh-CN" altLang="en-US" sz="1600" dirty="0">
                <a:solidFill>
                  <a:srgbClr val="212121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（基本概念及理论推导），</a:t>
            </a:r>
            <a:r>
              <a:rPr lang="en-US" altLang="zh-CN" sz="1600" dirty="0">
                <a:solidFill>
                  <a:srgbClr val="212121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hlinkClick r:id="rId6"/>
              </a:rPr>
              <a:t>https://blog.csdn.net/stalbo/article/details/79283399</a:t>
            </a:r>
            <a:endParaRPr lang="en-US" altLang="zh-CN" sz="1600" dirty="0">
              <a:solidFill>
                <a:srgbClr val="212121"/>
              </a:solidFill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marL="257175" indent="-257175" fontAlgn="base">
              <a:lnSpc>
                <a:spcPct val="150000"/>
              </a:lnSpc>
              <a:buFont typeface="+mj-lt"/>
              <a:buAutoNum type="arabicPeriod"/>
            </a:pPr>
            <a:r>
              <a:rPr lang="en-US" altLang="zh-CN" sz="1600" dirty="0" err="1">
                <a:solidFill>
                  <a:srgbClr val="212121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InsetGAN</a:t>
            </a:r>
            <a:r>
              <a:rPr lang="en-US" altLang="zh-CN" sz="1600" dirty="0">
                <a:solidFill>
                  <a:srgbClr val="212121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 for Full-Body Image Generation</a:t>
            </a:r>
            <a:r>
              <a:rPr lang="zh-CN" altLang="en-US" sz="1600" dirty="0">
                <a:solidFill>
                  <a:srgbClr val="212121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，</a:t>
            </a:r>
            <a:r>
              <a:rPr lang="en-US" altLang="zh-CN" sz="1600" dirty="0">
                <a:solidFill>
                  <a:srgbClr val="212121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hlinkClick r:id="rId7"/>
              </a:rPr>
              <a:t>https://arxiv.org/abs/2203.07293</a:t>
            </a:r>
            <a:endParaRPr lang="en-US" altLang="zh-CN" sz="1600" dirty="0">
              <a:solidFill>
                <a:srgbClr val="212121"/>
              </a:solidFill>
              <a:latin typeface="宋刻本字体" panose="02000000000000000000" pitchFamily="2" charset="-122"/>
              <a:ea typeface="宋刻本字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928679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624D444-AAC5-4F04-B33D-6F209399C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2022.4.14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7A3CCBA-A37D-4C6A-ABEB-21428B49EB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人工智能控制</a:t>
            </a:r>
            <a:r>
              <a:rPr lang="en-US" altLang="zh-CN"/>
              <a:t>》</a:t>
            </a:r>
            <a:r>
              <a:rPr lang="zh-CN" altLang="en-US"/>
              <a:t>课程作业</a:t>
            </a:r>
            <a:r>
              <a:rPr lang="en-US" altLang="zh-CN"/>
              <a:t>-</a:t>
            </a:r>
            <a:r>
              <a:rPr lang="zh-CN" altLang="en-US"/>
              <a:t>生成式对抗网络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9211EF3-BB2A-465A-96FA-7670CA59E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FAAF1-4F0E-497D-A297-FF9956710A6C}" type="slidenum">
              <a:rPr lang="zh-CN" altLang="en-US" smtClean="0"/>
              <a:pPr/>
              <a:t>2</a:t>
            </a:fld>
            <a:r>
              <a:rPr lang="en-US" altLang="zh-CN"/>
              <a:t>/20</a:t>
            </a:r>
            <a:endParaRPr lang="zh-CN" altLang="en-US" dirty="0"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772AC75E-FA1C-4401-B04B-F7CAA7D74B6E}"/>
              </a:ext>
            </a:extLst>
          </p:cNvPr>
          <p:cNvGrpSpPr/>
          <p:nvPr/>
        </p:nvGrpSpPr>
        <p:grpSpPr>
          <a:xfrm>
            <a:off x="-1" y="195263"/>
            <a:ext cx="4077045" cy="707887"/>
            <a:chOff x="1" y="442815"/>
            <a:chExt cx="4250145" cy="655994"/>
          </a:xfrm>
          <a:solidFill>
            <a:schemeClr val="bg1">
              <a:alpha val="65000"/>
            </a:schemeClr>
          </a:solidFill>
        </p:grpSpPr>
        <p:sp>
          <p:nvSpPr>
            <p:cNvPr id="6" name="矩形 1">
              <a:extLst>
                <a:ext uri="{FF2B5EF4-FFF2-40B4-BE49-F238E27FC236}">
                  <a16:creationId xmlns:a16="http://schemas.microsoft.com/office/drawing/2014/main" id="{18B86726-9A33-40D0-85D3-869DB188C0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442815"/>
              <a:ext cx="230060" cy="600883"/>
            </a:xfrm>
            <a:prstGeom prst="rect">
              <a:avLst/>
            </a:prstGeom>
            <a:solidFill>
              <a:srgbClr val="0070C0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20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7" name="TextBox 2">
              <a:extLst>
                <a:ext uri="{FF2B5EF4-FFF2-40B4-BE49-F238E27FC236}">
                  <a16:creationId xmlns:a16="http://schemas.microsoft.com/office/drawing/2014/main" id="{CB15551B-0BA5-4340-8D65-9EFB147D57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596" y="442815"/>
              <a:ext cx="4019550" cy="6559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博弈思想</a:t>
              </a:r>
              <a:endParaRPr lang="en-US" altLang="zh-CN" sz="20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</a:endParaRPr>
            </a:p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Game Theory</a:t>
              </a:r>
            </a:p>
          </p:txBody>
        </p: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CF567D80-1A38-445B-BD85-C2EBC6711E17}"/>
              </a:ext>
            </a:extLst>
          </p:cNvPr>
          <p:cNvSpPr txBox="1"/>
          <p:nvPr/>
        </p:nvSpPr>
        <p:spPr>
          <a:xfrm>
            <a:off x="277287" y="903150"/>
            <a:ext cx="6303423" cy="30760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矛与盾</a:t>
            </a:r>
          </a:p>
          <a:p>
            <a:pPr algn="just">
              <a:lnSpc>
                <a:spcPct val="150000"/>
              </a:lnSpc>
            </a:pP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楚人有鬻（</a:t>
            </a:r>
            <a:r>
              <a:rPr lang="en-US" altLang="zh-CN" sz="2000" dirty="0" err="1">
                <a:latin typeface="宋刻本字体" panose="02000000000000000000" pitchFamily="2" charset="-122"/>
                <a:ea typeface="宋刻本字体" panose="02000000000000000000" pitchFamily="2" charset="-122"/>
              </a:rPr>
              <a:t>yù</a:t>
            </a: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）盾与矛者，誉之曰：“吾盾之坚，物莫能陷也。”又誉其矛曰：“吾矛之利，于物无不陷也。”或曰：“以子之矛，陷子之盾，何如？”其人弗能应也。夫</a:t>
            </a:r>
            <a:r>
              <a:rPr lang="zh-CN" altLang="en-US" sz="20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不可陷之盾与无不陷之矛，不可同世而立</a:t>
            </a: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。</a:t>
            </a:r>
            <a:endParaRPr lang="en-US" altLang="zh-CN" sz="2000" dirty="0"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algn="r">
              <a:lnSpc>
                <a:spcPct val="200000"/>
              </a:lnSpc>
            </a:pPr>
            <a:r>
              <a:rPr lang="en-US" altLang="zh-CN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——</a:t>
            </a: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先秦</a:t>
            </a:r>
            <a:r>
              <a:rPr lang="en-US" altLang="zh-CN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《</a:t>
            </a: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韩非子</a:t>
            </a:r>
            <a:r>
              <a:rPr lang="en-US" altLang="zh-CN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》</a:t>
            </a:r>
            <a:endParaRPr lang="zh-CN" altLang="en-US" sz="2000" dirty="0">
              <a:latin typeface="宋刻本字体" panose="02000000000000000000" pitchFamily="2" charset="-122"/>
              <a:ea typeface="宋刻本字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240458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8" name="标题 1">
            <a:extLst>
              <a:ext uri="{FF2B5EF4-FFF2-40B4-BE49-F238E27FC236}">
                <a16:creationId xmlns:a16="http://schemas.microsoft.com/office/drawing/2014/main" id="{B0A830DE-F8B6-4025-B3E9-8A8FD36A4542}"/>
              </a:ext>
            </a:extLst>
          </p:cNvPr>
          <p:cNvSpPr>
            <a:spLocks noGrp="1" noChangeArrowheads="1"/>
          </p:cNvSpPr>
          <p:nvPr>
            <p:ph type="ctrTitle" idx="4294967295"/>
            <p:custDataLst>
              <p:tags r:id="rId1"/>
            </p:custDataLst>
          </p:nvPr>
        </p:nvSpPr>
        <p:spPr>
          <a:xfrm>
            <a:off x="333375" y="1296987"/>
            <a:ext cx="6048375" cy="1274763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zh-CN" altLang="en-US" sz="3600" b="1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sym typeface="+mn-ea"/>
              </a:rPr>
              <a:t>感谢观看，恳请老师同学指正！</a:t>
            </a:r>
            <a:br>
              <a:rPr lang="en-US" altLang="zh-CN" sz="3600" b="1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sym typeface="+mn-ea"/>
              </a:rPr>
            </a:br>
            <a:r>
              <a:rPr lang="en-US" altLang="zh-CN" sz="3600" b="1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sym typeface="+mn-ea"/>
              </a:rPr>
              <a:t>Thanks for watching!</a:t>
            </a:r>
            <a:endParaRPr lang="zh-CN" altLang="en-US" sz="3600" b="1" dirty="0">
              <a:solidFill>
                <a:srgbClr val="0070C0"/>
              </a:solidFill>
              <a:latin typeface="宋刻本字体" panose="02000000000000000000" pitchFamily="2" charset="-122"/>
              <a:ea typeface="宋刻本字体" panose="02000000000000000000" pitchFamily="2" charset="-122"/>
              <a:sym typeface="+mn-ea"/>
            </a:endParaRPr>
          </a:p>
        </p:txBody>
      </p:sp>
      <p:sp>
        <p:nvSpPr>
          <p:cNvPr id="20" name="矩形 1">
            <a:extLst>
              <a:ext uri="{FF2B5EF4-FFF2-40B4-BE49-F238E27FC236}">
                <a16:creationId xmlns:a16="http://schemas.microsoft.com/office/drawing/2014/main" id="{CE307025-A0BD-4349-820B-502ECCE2FF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0422" y="3735527"/>
            <a:ext cx="3654203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/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制作：计科</a:t>
            </a:r>
            <a:r>
              <a:rPr lang="en-US" altLang="zh-CN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19-4</a:t>
            </a: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班 胡钧耀</a:t>
            </a:r>
            <a:endParaRPr lang="en-US" altLang="zh-CN" sz="2000" dirty="0"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algn="r"/>
            <a:r>
              <a:rPr lang="en-US" altLang="zh-CN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2022</a:t>
            </a: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年</a:t>
            </a:r>
            <a:r>
              <a:rPr lang="en-US" altLang="zh-CN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4</a:t>
            </a: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月</a:t>
            </a:r>
            <a:r>
              <a:rPr lang="en-US" altLang="zh-CN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11</a:t>
            </a: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日</a:t>
            </a:r>
            <a:endParaRPr lang="en-US" altLang="zh-CN" sz="2000" dirty="0">
              <a:latin typeface="宋刻本字体" panose="02000000000000000000" pitchFamily="2" charset="-122"/>
              <a:ea typeface="宋刻本字体" panose="02000000000000000000" pitchFamily="2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BEE6C28B-5CD7-4571-B71C-8949896AC161}"/>
              </a:ext>
            </a:extLst>
          </p:cNvPr>
          <p:cNvSpPr txBox="1"/>
          <p:nvPr/>
        </p:nvSpPr>
        <p:spPr>
          <a:xfrm>
            <a:off x="264688" y="2663127"/>
            <a:ext cx="611706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《</a:t>
            </a: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人工智能控制</a:t>
            </a:r>
            <a:r>
              <a:rPr lang="en-US" altLang="zh-CN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》</a:t>
            </a: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课程作业</a:t>
            </a:r>
            <a:r>
              <a:rPr lang="en-US" altLang="zh-CN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-</a:t>
            </a: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人工智能中的数学思维</a:t>
            </a:r>
          </a:p>
        </p:txBody>
      </p:sp>
    </p:spTree>
    <p:extLst>
      <p:ext uri="{BB962C8B-B14F-4D97-AF65-F5344CB8AC3E}">
        <p14:creationId xmlns:p14="http://schemas.microsoft.com/office/powerpoint/2010/main" val="2289046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624D444-AAC5-4F04-B33D-6F209399C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2022.4.14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7A3CCBA-A37D-4C6A-ABEB-21428B49EB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人工智能控制</a:t>
            </a:r>
            <a:r>
              <a:rPr lang="en-US" altLang="zh-CN"/>
              <a:t>》</a:t>
            </a:r>
            <a:r>
              <a:rPr lang="zh-CN" altLang="en-US"/>
              <a:t>课程作业</a:t>
            </a:r>
            <a:r>
              <a:rPr lang="en-US" altLang="zh-CN"/>
              <a:t>-</a:t>
            </a:r>
            <a:r>
              <a:rPr lang="zh-CN" altLang="en-US"/>
              <a:t>生成式对抗网络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9211EF3-BB2A-465A-96FA-7670CA59E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FAAF1-4F0E-497D-A297-FF9956710A6C}" type="slidenum">
              <a:rPr lang="zh-CN" altLang="en-US" smtClean="0"/>
              <a:pPr/>
              <a:t>3</a:t>
            </a:fld>
            <a:r>
              <a:rPr lang="en-US" altLang="zh-CN"/>
              <a:t>/20</a:t>
            </a:r>
            <a:endParaRPr lang="zh-CN" altLang="en-US" dirty="0"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312AAC4C-654D-4F4A-8F81-4ABED6FE19B5}"/>
              </a:ext>
            </a:extLst>
          </p:cNvPr>
          <p:cNvGrpSpPr/>
          <p:nvPr/>
        </p:nvGrpSpPr>
        <p:grpSpPr>
          <a:xfrm>
            <a:off x="-1" y="195263"/>
            <a:ext cx="4077045" cy="707887"/>
            <a:chOff x="1" y="442815"/>
            <a:chExt cx="4250145" cy="655994"/>
          </a:xfrm>
          <a:solidFill>
            <a:schemeClr val="bg1">
              <a:alpha val="65000"/>
            </a:schemeClr>
          </a:solidFill>
        </p:grpSpPr>
        <p:sp>
          <p:nvSpPr>
            <p:cNvPr id="6" name="矩形 1">
              <a:extLst>
                <a:ext uri="{FF2B5EF4-FFF2-40B4-BE49-F238E27FC236}">
                  <a16:creationId xmlns:a16="http://schemas.microsoft.com/office/drawing/2014/main" id="{DE6CDCC1-3E5D-4320-98B4-066108E2AF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442815"/>
              <a:ext cx="230060" cy="600883"/>
            </a:xfrm>
            <a:prstGeom prst="rect">
              <a:avLst/>
            </a:prstGeom>
            <a:solidFill>
              <a:srgbClr val="0070C0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20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7" name="TextBox 2">
              <a:extLst>
                <a:ext uri="{FF2B5EF4-FFF2-40B4-BE49-F238E27FC236}">
                  <a16:creationId xmlns:a16="http://schemas.microsoft.com/office/drawing/2014/main" id="{6B411D3B-F642-4FB3-AD1E-73BA5E8FB5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596" y="442815"/>
              <a:ext cx="4019550" cy="6559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案例引入</a:t>
              </a:r>
              <a:endParaRPr lang="en-US" altLang="zh-CN" sz="20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</a:endParaRPr>
            </a:p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Case</a:t>
              </a:r>
            </a:p>
          </p:txBody>
        </p:sp>
      </p:grpSp>
      <p:pic>
        <p:nvPicPr>
          <p:cNvPr id="11" name="Picture 2">
            <a:extLst>
              <a:ext uri="{FF2B5EF4-FFF2-40B4-BE49-F238E27FC236}">
                <a16:creationId xmlns:a16="http://schemas.microsoft.com/office/drawing/2014/main" id="{4C3AD6A6-9E9D-4977-931A-28F4BB3F4AF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93" t="8210" r="7799" b="9702"/>
          <a:stretch/>
        </p:blipFill>
        <p:spPr bwMode="auto">
          <a:xfrm>
            <a:off x="423224" y="1248734"/>
            <a:ext cx="1671584" cy="928658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>
            <a:extLst>
              <a:ext uri="{FF2B5EF4-FFF2-40B4-BE49-F238E27FC236}">
                <a16:creationId xmlns:a16="http://schemas.microsoft.com/office/drawing/2014/main" id="{91C74036-A347-4F9A-A9B2-19DE6530B61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856"/>
          <a:stretch/>
        </p:blipFill>
        <p:spPr bwMode="auto">
          <a:xfrm>
            <a:off x="464715" y="3003278"/>
            <a:ext cx="1671584" cy="72018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C4A00BC7-58F6-4D96-8C1E-E00326C77FA0}"/>
              </a:ext>
            </a:extLst>
          </p:cNvPr>
          <p:cNvSpPr txBox="1"/>
          <p:nvPr/>
        </p:nvSpPr>
        <p:spPr>
          <a:xfrm>
            <a:off x="615250" y="2224416"/>
            <a:ext cx="12875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大师作品</a:t>
            </a:r>
            <a:r>
              <a:rPr lang="en-US" altLang="zh-CN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 </a:t>
            </a:r>
            <a:endParaRPr lang="zh-CN" altLang="en-US" sz="2000" dirty="0">
              <a:latin typeface="宋刻本字体" panose="02000000000000000000" pitchFamily="2" charset="-122"/>
              <a:ea typeface="宋刻本字体" panose="02000000000000000000" pitchFamily="2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3879A568-300E-4F29-9AAD-CF7FE14C12EB}"/>
              </a:ext>
            </a:extLst>
          </p:cNvPr>
          <p:cNvSpPr txBox="1"/>
          <p:nvPr/>
        </p:nvSpPr>
        <p:spPr>
          <a:xfrm>
            <a:off x="656740" y="3759330"/>
            <a:ext cx="12875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学生作品</a:t>
            </a:r>
            <a:r>
              <a:rPr lang="en-US" altLang="zh-CN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 </a:t>
            </a:r>
            <a:endParaRPr lang="zh-CN" altLang="en-US" sz="2000" dirty="0">
              <a:latin typeface="宋刻本字体" panose="02000000000000000000" pitchFamily="2" charset="-122"/>
              <a:ea typeface="宋刻本字体" panose="02000000000000000000" pitchFamily="2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18AB513C-E4B7-43C8-BDEB-D79A85E41812}"/>
              </a:ext>
            </a:extLst>
          </p:cNvPr>
          <p:cNvSpPr txBox="1"/>
          <p:nvPr/>
        </p:nvSpPr>
        <p:spPr>
          <a:xfrm>
            <a:off x="1740403" y="2224416"/>
            <a:ext cx="4411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静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09A7D046-0E47-448D-BE75-E03A980D78FC}"/>
              </a:ext>
            </a:extLst>
          </p:cNvPr>
          <p:cNvSpPr txBox="1"/>
          <p:nvPr/>
        </p:nvSpPr>
        <p:spPr>
          <a:xfrm>
            <a:off x="1781894" y="3759330"/>
            <a:ext cx="4411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动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B77725DF-D77F-416A-B3D6-62CF9ED88BB1}"/>
              </a:ext>
            </a:extLst>
          </p:cNvPr>
          <p:cNvSpPr txBox="1"/>
          <p:nvPr/>
        </p:nvSpPr>
        <p:spPr>
          <a:xfrm>
            <a:off x="2704558" y="2258476"/>
            <a:ext cx="1563249" cy="400110"/>
          </a:xfrm>
          <a:prstGeom prst="rect">
            <a:avLst/>
          </a:prstGeom>
          <a:noFill/>
          <a:ln w="12700"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专家鉴定🔍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C4B0FBCF-3960-4880-8247-02DD6D045CE8}"/>
              </a:ext>
            </a:extLst>
          </p:cNvPr>
          <p:cNvSpPr txBox="1"/>
          <p:nvPr/>
        </p:nvSpPr>
        <p:spPr>
          <a:xfrm>
            <a:off x="3241729" y="2692726"/>
            <a:ext cx="4411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动</a:t>
            </a:r>
          </a:p>
        </p:txBody>
      </p: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404DBB14-E12B-4F7C-A287-E771B18CEBEC}"/>
              </a:ext>
            </a:extLst>
          </p:cNvPr>
          <p:cNvCxnSpPr>
            <a:stCxn id="11" idx="3"/>
            <a:endCxn id="17" idx="1"/>
          </p:cNvCxnSpPr>
          <p:nvPr/>
        </p:nvCxnSpPr>
        <p:spPr>
          <a:xfrm>
            <a:off x="2094808" y="1713063"/>
            <a:ext cx="609750" cy="7454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CFED7AE7-3F17-4D3D-ABE4-D28D8A7896FE}"/>
              </a:ext>
            </a:extLst>
          </p:cNvPr>
          <p:cNvCxnSpPr>
            <a:stCxn id="12" idx="3"/>
            <a:endCxn id="17" idx="1"/>
          </p:cNvCxnSpPr>
          <p:nvPr/>
        </p:nvCxnSpPr>
        <p:spPr>
          <a:xfrm flipV="1">
            <a:off x="2136299" y="2458531"/>
            <a:ext cx="568259" cy="9048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11CEF296-5765-4FFC-AE80-C55919240531}"/>
              </a:ext>
            </a:extLst>
          </p:cNvPr>
          <p:cNvCxnSpPr>
            <a:cxnSpLocks/>
            <a:stCxn id="17" idx="3"/>
            <a:endCxn id="22" idx="1"/>
          </p:cNvCxnSpPr>
          <p:nvPr/>
        </p:nvCxnSpPr>
        <p:spPr>
          <a:xfrm flipV="1">
            <a:off x="4267807" y="1770355"/>
            <a:ext cx="989914" cy="6881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>
            <a:extLst>
              <a:ext uri="{FF2B5EF4-FFF2-40B4-BE49-F238E27FC236}">
                <a16:creationId xmlns:a16="http://schemas.microsoft.com/office/drawing/2014/main" id="{C194CD22-8AB0-4CEB-A73C-96FFC53C6B02}"/>
              </a:ext>
            </a:extLst>
          </p:cNvPr>
          <p:cNvSpPr txBox="1"/>
          <p:nvPr/>
        </p:nvSpPr>
        <p:spPr>
          <a:xfrm>
            <a:off x="5257721" y="1570300"/>
            <a:ext cx="1050288" cy="400110"/>
          </a:xfrm>
          <a:prstGeom prst="rect">
            <a:avLst/>
          </a:prstGeom>
          <a:noFill/>
          <a:ln w="12700"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美了🤗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1EBC7122-69FE-4614-AE30-325EA58D737F}"/>
              </a:ext>
            </a:extLst>
          </p:cNvPr>
          <p:cNvSpPr txBox="1"/>
          <p:nvPr/>
        </p:nvSpPr>
        <p:spPr>
          <a:xfrm>
            <a:off x="5209203" y="2971958"/>
            <a:ext cx="1050288" cy="400110"/>
          </a:xfrm>
          <a:prstGeom prst="rect">
            <a:avLst/>
          </a:prstGeom>
          <a:noFill/>
          <a:ln w="12700"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寄了😅</a:t>
            </a:r>
          </a:p>
        </p:txBody>
      </p: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A71A2344-56AE-4CD2-9D7A-936E44CFB0FA}"/>
              </a:ext>
            </a:extLst>
          </p:cNvPr>
          <p:cNvCxnSpPr>
            <a:stCxn id="17" idx="3"/>
            <a:endCxn id="23" idx="1"/>
          </p:cNvCxnSpPr>
          <p:nvPr/>
        </p:nvCxnSpPr>
        <p:spPr>
          <a:xfrm>
            <a:off x="4267807" y="2458531"/>
            <a:ext cx="941396" cy="7134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>
            <a:extLst>
              <a:ext uri="{FF2B5EF4-FFF2-40B4-BE49-F238E27FC236}">
                <a16:creationId xmlns:a16="http://schemas.microsoft.com/office/drawing/2014/main" id="{0C6138B9-5638-4788-A45D-9CC72229D1AE}"/>
              </a:ext>
            </a:extLst>
          </p:cNvPr>
          <p:cNvSpPr txBox="1"/>
          <p:nvPr/>
        </p:nvSpPr>
        <p:spPr>
          <a:xfrm>
            <a:off x="3000903" y="3727099"/>
            <a:ext cx="352372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目标：</a:t>
            </a: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高水平，要能以假乱真</a:t>
            </a:r>
            <a:endParaRPr lang="en-US" altLang="zh-CN" sz="2000" dirty="0"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r>
              <a:rPr lang="zh-CN" altLang="en-US" sz="2000" b="1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关键</a:t>
            </a:r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：双高（学生、专家）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C1309E67-16C6-4A31-85AE-40F8EC9B538D}"/>
              </a:ext>
            </a:extLst>
          </p:cNvPr>
          <p:cNvSpPr txBox="1"/>
          <p:nvPr/>
        </p:nvSpPr>
        <p:spPr>
          <a:xfrm>
            <a:off x="4038865" y="1688572"/>
            <a:ext cx="122453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逼真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0D30EAEF-1EA9-4BE1-947F-73D33944A5F4}"/>
              </a:ext>
            </a:extLst>
          </p:cNvPr>
          <p:cNvSpPr txBox="1"/>
          <p:nvPr/>
        </p:nvSpPr>
        <p:spPr>
          <a:xfrm>
            <a:off x="4066871" y="2776116"/>
            <a:ext cx="114814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虚假</a:t>
            </a:r>
          </a:p>
        </p:txBody>
      </p:sp>
    </p:spTree>
    <p:extLst>
      <p:ext uri="{BB962C8B-B14F-4D97-AF65-F5344CB8AC3E}">
        <p14:creationId xmlns:p14="http://schemas.microsoft.com/office/powerpoint/2010/main" val="14239835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624D444-AAC5-4F04-B33D-6F209399C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2022.4.14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7A3CCBA-A37D-4C6A-ABEB-21428B49EB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人工智能控制</a:t>
            </a:r>
            <a:r>
              <a:rPr lang="en-US" altLang="zh-CN"/>
              <a:t>》</a:t>
            </a:r>
            <a:r>
              <a:rPr lang="zh-CN" altLang="en-US"/>
              <a:t>课程作业</a:t>
            </a:r>
            <a:r>
              <a:rPr lang="en-US" altLang="zh-CN"/>
              <a:t>-</a:t>
            </a:r>
            <a:r>
              <a:rPr lang="zh-CN" altLang="en-US"/>
              <a:t>生成式对抗网络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9211EF3-BB2A-465A-96FA-7670CA59E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FAAF1-4F0E-497D-A297-FF9956710A6C}" type="slidenum">
              <a:rPr lang="zh-CN" altLang="en-US" smtClean="0"/>
              <a:pPr/>
              <a:t>4</a:t>
            </a:fld>
            <a:r>
              <a:rPr lang="en-US" altLang="zh-CN"/>
              <a:t>/20</a:t>
            </a:r>
            <a:endParaRPr lang="zh-CN" altLang="en-US" dirty="0"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312AAC4C-654D-4F4A-8F81-4ABED6FE19B5}"/>
              </a:ext>
            </a:extLst>
          </p:cNvPr>
          <p:cNvGrpSpPr/>
          <p:nvPr/>
        </p:nvGrpSpPr>
        <p:grpSpPr>
          <a:xfrm>
            <a:off x="-1" y="195263"/>
            <a:ext cx="4077045" cy="707887"/>
            <a:chOff x="1" y="442815"/>
            <a:chExt cx="4250145" cy="655994"/>
          </a:xfrm>
          <a:solidFill>
            <a:schemeClr val="bg1">
              <a:alpha val="65000"/>
            </a:schemeClr>
          </a:solidFill>
        </p:grpSpPr>
        <p:sp>
          <p:nvSpPr>
            <p:cNvPr id="6" name="矩形 1">
              <a:extLst>
                <a:ext uri="{FF2B5EF4-FFF2-40B4-BE49-F238E27FC236}">
                  <a16:creationId xmlns:a16="http://schemas.microsoft.com/office/drawing/2014/main" id="{DE6CDCC1-3E5D-4320-98B4-066108E2AF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442815"/>
              <a:ext cx="230060" cy="600883"/>
            </a:xfrm>
            <a:prstGeom prst="rect">
              <a:avLst/>
            </a:prstGeom>
            <a:solidFill>
              <a:srgbClr val="0070C0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20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7" name="TextBox 2">
              <a:extLst>
                <a:ext uri="{FF2B5EF4-FFF2-40B4-BE49-F238E27FC236}">
                  <a16:creationId xmlns:a16="http://schemas.microsoft.com/office/drawing/2014/main" id="{6B411D3B-F642-4FB3-AD1E-73BA5E8FB5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596" y="442815"/>
              <a:ext cx="4019550" cy="6559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主要结构</a:t>
              </a:r>
              <a:endParaRPr lang="en-US" altLang="zh-CN" sz="20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</a:endParaRPr>
            </a:p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Main Structure</a:t>
              </a:r>
            </a:p>
          </p:txBody>
        </p: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C06060EF-1764-4159-9FB2-168DBCEFC96F}"/>
              </a:ext>
            </a:extLst>
          </p:cNvPr>
          <p:cNvGrpSpPr/>
          <p:nvPr/>
        </p:nvGrpSpPr>
        <p:grpSpPr>
          <a:xfrm>
            <a:off x="260780" y="1537788"/>
            <a:ext cx="6290210" cy="2135825"/>
            <a:chOff x="76722" y="1513644"/>
            <a:chExt cx="8386947" cy="2847766"/>
          </a:xfrm>
        </p:grpSpPr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C0B3B2B0-74CC-45B0-A065-6775E6F1715F}"/>
                </a:ext>
              </a:extLst>
            </p:cNvPr>
            <p:cNvSpPr/>
            <p:nvPr/>
          </p:nvSpPr>
          <p:spPr>
            <a:xfrm>
              <a:off x="1959291" y="3170952"/>
              <a:ext cx="288020" cy="504036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</a:endParaRPr>
            </a:p>
          </p:txBody>
        </p:sp>
        <p:sp>
          <p:nvSpPr>
            <p:cNvPr id="33" name="梯形 32">
              <a:extLst>
                <a:ext uri="{FF2B5EF4-FFF2-40B4-BE49-F238E27FC236}">
                  <a16:creationId xmlns:a16="http://schemas.microsoft.com/office/drawing/2014/main" id="{1D931AD4-66DB-4F4E-8BA6-8268F698A1C3}"/>
                </a:ext>
              </a:extLst>
            </p:cNvPr>
            <p:cNvSpPr/>
            <p:nvPr/>
          </p:nvSpPr>
          <p:spPr>
            <a:xfrm rot="16200000">
              <a:off x="2595196" y="2637593"/>
              <a:ext cx="1307013" cy="1570753"/>
            </a:xfrm>
            <a:prstGeom prst="trapezoid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endParaRPr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0CF67967-4F63-4649-B0D3-5FEF4F404FB8}"/>
                </a:ext>
              </a:extLst>
            </p:cNvPr>
            <p:cNvSpPr txBox="1"/>
            <p:nvPr/>
          </p:nvSpPr>
          <p:spPr>
            <a:xfrm>
              <a:off x="76722" y="2985214"/>
              <a:ext cx="1734185" cy="9438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latin typeface="宋刻本字体" panose="02000000000000000000" pitchFamily="2" charset="-122"/>
                  <a:ea typeface="宋刻本字体" panose="02000000000000000000" pitchFamily="2" charset="-122"/>
                </a:rPr>
                <a:t>随机噪声</a:t>
              </a:r>
              <a:endParaRPr lang="en-US" altLang="zh-CN" sz="2000" dirty="0">
                <a:latin typeface="宋刻本字体" panose="02000000000000000000" pitchFamily="2" charset="-122"/>
                <a:ea typeface="宋刻本字体" panose="02000000000000000000" pitchFamily="2" charset="-122"/>
              </a:endParaRPr>
            </a:p>
            <a:p>
              <a:pPr algn="ctr"/>
              <a:r>
                <a:rPr lang="en-US" altLang="zh-CN" sz="2000" dirty="0">
                  <a:latin typeface="宋刻本字体" panose="02000000000000000000" pitchFamily="2" charset="-122"/>
                  <a:ea typeface="宋刻本字体" panose="02000000000000000000" pitchFamily="2" charset="-122"/>
                </a:rPr>
                <a:t>[0.1 0.9 …]</a:t>
              </a:r>
              <a:endPara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</a:endParaRPr>
            </a:p>
          </p:txBody>
        </p:sp>
        <p:sp>
          <p:nvSpPr>
            <p:cNvPr id="35" name="梯形 34">
              <a:extLst>
                <a:ext uri="{FF2B5EF4-FFF2-40B4-BE49-F238E27FC236}">
                  <a16:creationId xmlns:a16="http://schemas.microsoft.com/office/drawing/2014/main" id="{0D156005-9249-40CE-9E53-F2DC102442D1}"/>
                </a:ext>
              </a:extLst>
            </p:cNvPr>
            <p:cNvSpPr/>
            <p:nvPr/>
          </p:nvSpPr>
          <p:spPr>
            <a:xfrm rot="5400000">
              <a:off x="5141783" y="1843370"/>
              <a:ext cx="1307013" cy="1570753"/>
            </a:xfrm>
            <a:prstGeom prst="trapezoid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</a:endParaRPr>
            </a:p>
          </p:txBody>
        </p: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83520E5C-62A0-438F-A4A5-B7F252356BC5}"/>
                </a:ext>
              </a:extLst>
            </p:cNvPr>
            <p:cNvSpPr/>
            <p:nvPr/>
          </p:nvSpPr>
          <p:spPr>
            <a:xfrm>
              <a:off x="4387004" y="1513644"/>
              <a:ext cx="288020" cy="104948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</a:endParaRPr>
            </a:p>
          </p:txBody>
        </p:sp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604CC501-888C-481B-9E18-A822CDE58A2B}"/>
                </a:ext>
              </a:extLst>
            </p:cNvPr>
            <p:cNvSpPr/>
            <p:nvPr/>
          </p:nvSpPr>
          <p:spPr>
            <a:xfrm>
              <a:off x="4387004" y="2898223"/>
              <a:ext cx="288020" cy="1049489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</a:endParaRP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6CC2A0E6-8674-4407-A783-2C26AF4446DD}"/>
                </a:ext>
              </a:extLst>
            </p:cNvPr>
            <p:cNvSpPr txBox="1"/>
            <p:nvPr/>
          </p:nvSpPr>
          <p:spPr>
            <a:xfrm>
              <a:off x="4626496" y="3417562"/>
              <a:ext cx="1881085" cy="9438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latin typeface="宋刻本字体" panose="02000000000000000000" pitchFamily="2" charset="-122"/>
                  <a:ea typeface="宋刻本字体" panose="02000000000000000000" pitchFamily="2" charset="-122"/>
                </a:rPr>
                <a:t>生成图片</a:t>
              </a:r>
              <a:endParaRPr lang="en-US" altLang="zh-CN" sz="2000" dirty="0">
                <a:latin typeface="宋刻本字体" panose="02000000000000000000" pitchFamily="2" charset="-122"/>
                <a:ea typeface="宋刻本字体" panose="02000000000000000000" pitchFamily="2" charset="-122"/>
              </a:endParaRPr>
            </a:p>
            <a:p>
              <a:pPr algn="ctr"/>
              <a:r>
                <a:rPr lang="zh-CN" altLang="en-US" sz="2000" dirty="0">
                  <a:latin typeface="宋刻本字体" panose="02000000000000000000" pitchFamily="2" charset="-122"/>
                  <a:ea typeface="宋刻本字体" panose="02000000000000000000" pitchFamily="2" charset="-122"/>
                </a:rPr>
                <a:t>负样本</a:t>
              </a:r>
              <a:r>
                <a:rPr lang="en-US" altLang="zh-CN" sz="2000" dirty="0">
                  <a:latin typeface="宋刻本字体" panose="02000000000000000000" pitchFamily="2" charset="-122"/>
                  <a:ea typeface="宋刻本字体" panose="02000000000000000000" pitchFamily="2" charset="-122"/>
                </a:rPr>
                <a:t>[0]</a:t>
              </a:r>
              <a:endPara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</a:endParaRP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45DE4924-CB4C-43AB-B6A7-FB49DD8E6E23}"/>
                </a:ext>
              </a:extLst>
            </p:cNvPr>
            <p:cNvSpPr txBox="1"/>
            <p:nvPr/>
          </p:nvSpPr>
          <p:spPr>
            <a:xfrm>
              <a:off x="2527569" y="1588811"/>
              <a:ext cx="1769928" cy="9438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latin typeface="宋刻本字体" panose="02000000000000000000" pitchFamily="2" charset="-122"/>
                  <a:ea typeface="宋刻本字体" panose="02000000000000000000" pitchFamily="2" charset="-122"/>
                </a:rPr>
                <a:t>真实图片</a:t>
              </a:r>
              <a:endParaRPr lang="en-US" altLang="zh-CN" sz="2000" dirty="0">
                <a:latin typeface="宋刻本字体" panose="02000000000000000000" pitchFamily="2" charset="-122"/>
                <a:ea typeface="宋刻本字体" panose="02000000000000000000" pitchFamily="2" charset="-122"/>
              </a:endParaRPr>
            </a:p>
            <a:p>
              <a:pPr algn="ctr"/>
              <a:r>
                <a:rPr lang="zh-CN" altLang="en-US" sz="2000" dirty="0">
                  <a:latin typeface="宋刻本字体" panose="02000000000000000000" pitchFamily="2" charset="-122"/>
                  <a:ea typeface="宋刻本字体" panose="02000000000000000000" pitchFamily="2" charset="-122"/>
                </a:rPr>
                <a:t>正样本</a:t>
              </a:r>
              <a:r>
                <a:rPr lang="en-US" altLang="zh-CN" sz="2000" dirty="0">
                  <a:latin typeface="宋刻本字体" panose="02000000000000000000" pitchFamily="2" charset="-122"/>
                  <a:ea typeface="宋刻本字体" panose="02000000000000000000" pitchFamily="2" charset="-122"/>
                </a:rPr>
                <a:t>[1]</a:t>
              </a:r>
              <a:endPara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</a:endParaRPr>
            </a:p>
          </p:txBody>
        </p: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D829D0FD-369A-4219-9374-F7B924FECE68}"/>
                </a:ext>
              </a:extLst>
            </p:cNvPr>
            <p:cNvSpPr txBox="1"/>
            <p:nvPr/>
          </p:nvSpPr>
          <p:spPr>
            <a:xfrm>
              <a:off x="2356052" y="3141508"/>
              <a:ext cx="1734185" cy="5334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</a:rPr>
                <a:t>生成器</a:t>
              </a:r>
              <a:r>
                <a:rPr lang="en-US" altLang="zh-CN" sz="2000" dirty="0">
                  <a:solidFill>
                    <a:schemeClr val="bg1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</a:rPr>
                <a:t>G</a:t>
              </a:r>
              <a:endParaRPr lang="zh-CN" altLang="en-US" sz="2000" dirty="0">
                <a:solidFill>
                  <a:schemeClr val="bg1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endParaRPr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F3983221-EC89-4533-AF03-4A0CBF4E3B5B}"/>
                </a:ext>
              </a:extLst>
            </p:cNvPr>
            <p:cNvSpPr txBox="1"/>
            <p:nvPr/>
          </p:nvSpPr>
          <p:spPr>
            <a:xfrm>
              <a:off x="4805721" y="2384114"/>
              <a:ext cx="1948539" cy="5334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</a:rPr>
                <a:t>判别器</a:t>
              </a:r>
              <a:r>
                <a:rPr lang="en-US" altLang="zh-CN" sz="2000" dirty="0">
                  <a:solidFill>
                    <a:schemeClr val="bg1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</a:rPr>
                <a:t>D</a:t>
              </a:r>
              <a:endParaRPr lang="zh-CN" altLang="en-US" sz="2000" dirty="0">
                <a:solidFill>
                  <a:schemeClr val="bg1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endParaRPr>
            </a:p>
          </p:txBody>
        </p:sp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0EB1F2D1-B232-4561-8192-272D6DEAEA89}"/>
                </a:ext>
              </a:extLst>
            </p:cNvPr>
            <p:cNvSpPr/>
            <p:nvPr/>
          </p:nvSpPr>
          <p:spPr>
            <a:xfrm>
              <a:off x="6759680" y="2433885"/>
              <a:ext cx="372106" cy="402929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</a:endParaRPr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C1DBFBD8-4AA8-4966-A281-C512C92AF644}"/>
                </a:ext>
              </a:extLst>
            </p:cNvPr>
            <p:cNvSpPr txBox="1"/>
            <p:nvPr/>
          </p:nvSpPr>
          <p:spPr>
            <a:xfrm>
              <a:off x="7131786" y="2060735"/>
              <a:ext cx="1331883" cy="13542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latin typeface="宋刻本字体" panose="02000000000000000000" pitchFamily="2" charset="-122"/>
                  <a:ea typeface="宋刻本字体" panose="02000000000000000000" pitchFamily="2" charset="-122"/>
                </a:rPr>
                <a:t>归一化分数</a:t>
              </a:r>
              <a:endParaRPr lang="en-US" altLang="zh-CN" sz="2000" dirty="0">
                <a:latin typeface="宋刻本字体" panose="02000000000000000000" pitchFamily="2" charset="-122"/>
                <a:ea typeface="宋刻本字体" panose="02000000000000000000" pitchFamily="2" charset="-122"/>
              </a:endParaRPr>
            </a:p>
            <a:p>
              <a:pPr algn="ctr"/>
              <a:r>
                <a:rPr lang="en-US" altLang="zh-CN" sz="2000" dirty="0">
                  <a:latin typeface="宋刻本字体" panose="02000000000000000000" pitchFamily="2" charset="-122"/>
                  <a:ea typeface="宋刻本字体" panose="02000000000000000000" pitchFamily="2" charset="-122"/>
                </a:rPr>
                <a:t>[0-1]</a:t>
              </a:r>
              <a:endPara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</a:endParaRPr>
            </a:p>
          </p:txBody>
        </p:sp>
      </p:grpSp>
      <p:sp>
        <p:nvSpPr>
          <p:cNvPr id="44" name="文本框 43">
            <a:extLst>
              <a:ext uri="{FF2B5EF4-FFF2-40B4-BE49-F238E27FC236}">
                <a16:creationId xmlns:a16="http://schemas.microsoft.com/office/drawing/2014/main" id="{8DC10516-BD96-494B-BBDD-5C093BE208FA}"/>
              </a:ext>
            </a:extLst>
          </p:cNvPr>
          <p:cNvSpPr txBox="1"/>
          <p:nvPr/>
        </p:nvSpPr>
        <p:spPr>
          <a:xfrm>
            <a:off x="3790887" y="4028700"/>
            <a:ext cx="27158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轮流提升、相互切磋</a:t>
            </a:r>
            <a:endParaRPr lang="en-US" altLang="zh-CN" sz="2000" dirty="0">
              <a:latin typeface="宋刻本字体" panose="02000000000000000000" pitchFamily="2" charset="-122"/>
              <a:ea typeface="宋刻本字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018082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624D444-AAC5-4F04-B33D-6F209399C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2022.4.14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7A3CCBA-A37D-4C6A-ABEB-21428B49EB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人工智能控制</a:t>
            </a:r>
            <a:r>
              <a:rPr lang="en-US" altLang="zh-CN"/>
              <a:t>》</a:t>
            </a:r>
            <a:r>
              <a:rPr lang="zh-CN" altLang="en-US"/>
              <a:t>课程作业</a:t>
            </a:r>
            <a:r>
              <a:rPr lang="en-US" altLang="zh-CN"/>
              <a:t>-</a:t>
            </a:r>
            <a:r>
              <a:rPr lang="zh-CN" altLang="en-US"/>
              <a:t>生成式对抗网络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9211EF3-BB2A-465A-96FA-7670CA59E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FAAF1-4F0E-497D-A297-FF9956710A6C}" type="slidenum">
              <a:rPr lang="zh-CN" altLang="en-US" smtClean="0"/>
              <a:pPr/>
              <a:t>5</a:t>
            </a:fld>
            <a:r>
              <a:rPr lang="en-US" altLang="zh-CN"/>
              <a:t>/20</a:t>
            </a:r>
            <a:endParaRPr lang="zh-CN" altLang="en-US" dirty="0"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312AAC4C-654D-4F4A-8F81-4ABED6FE19B5}"/>
              </a:ext>
            </a:extLst>
          </p:cNvPr>
          <p:cNvGrpSpPr/>
          <p:nvPr/>
        </p:nvGrpSpPr>
        <p:grpSpPr>
          <a:xfrm>
            <a:off x="-1" y="195263"/>
            <a:ext cx="4077045" cy="707887"/>
            <a:chOff x="1" y="442815"/>
            <a:chExt cx="4250145" cy="655994"/>
          </a:xfrm>
          <a:solidFill>
            <a:schemeClr val="bg1">
              <a:alpha val="65000"/>
            </a:schemeClr>
          </a:solidFill>
        </p:grpSpPr>
        <p:sp>
          <p:nvSpPr>
            <p:cNvPr id="6" name="矩形 1">
              <a:extLst>
                <a:ext uri="{FF2B5EF4-FFF2-40B4-BE49-F238E27FC236}">
                  <a16:creationId xmlns:a16="http://schemas.microsoft.com/office/drawing/2014/main" id="{DE6CDCC1-3E5D-4320-98B4-066108E2AF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442815"/>
              <a:ext cx="230060" cy="600883"/>
            </a:xfrm>
            <a:prstGeom prst="rect">
              <a:avLst/>
            </a:prstGeom>
            <a:solidFill>
              <a:srgbClr val="0070C0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20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7" name="TextBox 2">
              <a:extLst>
                <a:ext uri="{FF2B5EF4-FFF2-40B4-BE49-F238E27FC236}">
                  <a16:creationId xmlns:a16="http://schemas.microsoft.com/office/drawing/2014/main" id="{6B411D3B-F642-4FB3-AD1E-73BA5E8FB5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596" y="442815"/>
              <a:ext cx="4019550" cy="6559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简介</a:t>
              </a:r>
              <a:endParaRPr lang="en-US" altLang="zh-CN" sz="20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</a:endParaRPr>
            </a:p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Introduction</a:t>
              </a:r>
            </a:p>
          </p:txBody>
        </p:sp>
      </p:grpSp>
      <p:sp>
        <p:nvSpPr>
          <p:cNvPr id="22" name="文本框 21">
            <a:extLst>
              <a:ext uri="{FF2B5EF4-FFF2-40B4-BE49-F238E27FC236}">
                <a16:creationId xmlns:a16="http://schemas.microsoft.com/office/drawing/2014/main" id="{9FFF9259-BC66-4A45-B7E3-445766F20452}"/>
              </a:ext>
            </a:extLst>
          </p:cNvPr>
          <p:cNvSpPr txBox="1"/>
          <p:nvPr/>
        </p:nvSpPr>
        <p:spPr>
          <a:xfrm>
            <a:off x="220689" y="1417588"/>
            <a:ext cx="6448536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sz="1600" b="1" dirty="0">
                <a:solidFill>
                  <a:srgbClr val="121212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应用：</a:t>
            </a:r>
            <a:r>
              <a:rPr lang="zh-CN" altLang="en-US" sz="1600" b="1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生成式</a:t>
            </a:r>
            <a:r>
              <a:rPr lang="zh-CN" altLang="en-US" sz="1600" dirty="0">
                <a:solidFill>
                  <a:srgbClr val="121212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任务（生成、重建、超分、风格迁移、补全、上采样等）</a:t>
            </a:r>
          </a:p>
          <a:p>
            <a:pPr algn="l"/>
            <a:endParaRPr lang="en-US" altLang="zh-CN" sz="1600" b="1" dirty="0">
              <a:solidFill>
                <a:srgbClr val="121212"/>
              </a:solidFill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algn="l"/>
            <a:r>
              <a:rPr lang="zh-CN" altLang="en-US" sz="1600" b="1" dirty="0">
                <a:solidFill>
                  <a:srgbClr val="121212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核心思想：</a:t>
            </a:r>
            <a:r>
              <a:rPr lang="zh-CN" altLang="en-US" sz="16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生成器</a:t>
            </a:r>
            <a:r>
              <a:rPr lang="en-US" altLang="zh-CN" sz="16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Generator</a:t>
            </a:r>
            <a:r>
              <a:rPr lang="zh-CN" altLang="en-US" sz="16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和判别器</a:t>
            </a:r>
            <a:r>
              <a:rPr lang="en-US" altLang="zh-CN" sz="16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Discriminator</a:t>
            </a:r>
            <a:r>
              <a:rPr lang="zh-CN" altLang="en-US" sz="16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的一代代</a:t>
            </a:r>
            <a:r>
              <a:rPr lang="zh-CN" altLang="en-US" sz="1600" b="1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博弈</a:t>
            </a:r>
            <a:endParaRPr lang="en-US" altLang="zh-CN" sz="1600" b="1" dirty="0">
              <a:solidFill>
                <a:srgbClr val="0070C0"/>
              </a:solidFill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algn="l"/>
            <a:endParaRPr lang="zh-CN" altLang="en-US" sz="1600" b="1" dirty="0">
              <a:solidFill>
                <a:srgbClr val="0070C0"/>
              </a:solidFill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algn="l"/>
            <a:r>
              <a:rPr lang="zh-CN" altLang="en-US" sz="1600" b="1" dirty="0">
                <a:solidFill>
                  <a:srgbClr val="121212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生成器</a:t>
            </a:r>
            <a:r>
              <a:rPr lang="en-US" altLang="zh-CN" sz="1600" b="1" dirty="0">
                <a:solidFill>
                  <a:srgbClr val="121212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G</a:t>
            </a:r>
            <a:r>
              <a:rPr lang="zh-CN" altLang="en-US" sz="1600" dirty="0">
                <a:solidFill>
                  <a:srgbClr val="121212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：生成网络，目标是</a:t>
            </a:r>
            <a:r>
              <a:rPr lang="en-US" altLang="zh-CN" sz="1600" dirty="0">
                <a:solidFill>
                  <a:srgbClr val="121212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D</a:t>
            </a:r>
            <a:r>
              <a:rPr lang="zh-CN" altLang="en-US" sz="1600" dirty="0">
                <a:solidFill>
                  <a:srgbClr val="121212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对</a:t>
            </a:r>
            <a:r>
              <a:rPr lang="en-US" altLang="zh-CN" sz="1600" dirty="0">
                <a:solidFill>
                  <a:srgbClr val="121212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G</a:t>
            </a:r>
            <a:r>
              <a:rPr lang="zh-CN" altLang="en-US" sz="1600" dirty="0">
                <a:solidFill>
                  <a:srgbClr val="121212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生成图像的评分尽可能接近正样本</a:t>
            </a:r>
            <a:endParaRPr lang="en-US" altLang="zh-CN" sz="1600" dirty="0">
              <a:solidFill>
                <a:srgbClr val="121212"/>
              </a:solidFill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algn="l"/>
            <a:endParaRPr lang="zh-CN" altLang="en-US" sz="1600" dirty="0">
              <a:solidFill>
                <a:srgbClr val="121212"/>
              </a:solidFill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algn="l"/>
            <a:r>
              <a:rPr lang="zh-CN" altLang="en-US" sz="1600" b="1" dirty="0">
                <a:solidFill>
                  <a:srgbClr val="121212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判别器</a:t>
            </a:r>
            <a:r>
              <a:rPr lang="en-US" altLang="zh-CN" sz="1600" b="1" dirty="0">
                <a:solidFill>
                  <a:srgbClr val="121212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D</a:t>
            </a:r>
            <a:r>
              <a:rPr lang="zh-CN" altLang="en-US" sz="1600" dirty="0">
                <a:solidFill>
                  <a:srgbClr val="121212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：二分类网络，目标是区分真实图像和</a:t>
            </a:r>
            <a:r>
              <a:rPr lang="en-US" altLang="zh-CN" sz="1600" dirty="0">
                <a:solidFill>
                  <a:srgbClr val="121212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G</a:t>
            </a:r>
            <a:r>
              <a:rPr lang="zh-CN" altLang="en-US" sz="1600" dirty="0">
                <a:solidFill>
                  <a:srgbClr val="121212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生成的假图像</a:t>
            </a:r>
            <a:endParaRPr lang="en-US" altLang="zh-CN" sz="1600" dirty="0">
              <a:solidFill>
                <a:srgbClr val="121212"/>
              </a:solidFill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algn="l"/>
            <a:endParaRPr lang="en-US" altLang="zh-CN" sz="1600" dirty="0">
              <a:solidFill>
                <a:srgbClr val="121212"/>
              </a:solidFill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algn="l"/>
            <a:r>
              <a:rPr lang="zh-CN" altLang="en-US" sz="1600" b="1" dirty="0">
                <a:solidFill>
                  <a:srgbClr val="000000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结果</a:t>
            </a:r>
            <a:r>
              <a:rPr lang="zh-CN" altLang="en-US" sz="1600" dirty="0">
                <a:solidFill>
                  <a:srgbClr val="000000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：</a:t>
            </a:r>
            <a:r>
              <a:rPr lang="en-US" altLang="zh-CN" sz="1600" dirty="0">
                <a:solidFill>
                  <a:srgbClr val="000000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G</a:t>
            </a:r>
            <a:r>
              <a:rPr lang="zh-CN" altLang="en-US" sz="1600" dirty="0">
                <a:solidFill>
                  <a:srgbClr val="000000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 生成的</a:t>
            </a:r>
            <a:r>
              <a:rPr lang="en-US" altLang="zh-CN" sz="1600" dirty="0">
                <a:solidFill>
                  <a:srgbClr val="000000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G(z)</a:t>
            </a:r>
            <a:r>
              <a:rPr lang="zh-CN" altLang="en-US" sz="1600" dirty="0">
                <a:solidFill>
                  <a:srgbClr val="000000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使得</a:t>
            </a:r>
            <a:r>
              <a:rPr lang="en-US" altLang="zh-CN" sz="1600" dirty="0">
                <a:solidFill>
                  <a:srgbClr val="000000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D(G(</a:t>
            </a:r>
            <a:r>
              <a:rPr lang="en-US" altLang="zh-CN" sz="16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z</a:t>
            </a:r>
            <a:r>
              <a:rPr lang="en-US" altLang="zh-CN" sz="1600" dirty="0">
                <a:solidFill>
                  <a:srgbClr val="000000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)) = </a:t>
            </a:r>
            <a:r>
              <a:rPr lang="en-US" altLang="zh-CN" sz="16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0.5</a:t>
            </a:r>
            <a:r>
              <a:rPr lang="zh-CN" altLang="en-US" sz="16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（两个问题，</a:t>
            </a:r>
            <a:r>
              <a:rPr lang="en-US" altLang="zh-CN" sz="16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z</a:t>
            </a:r>
            <a:r>
              <a:rPr lang="zh-CN" altLang="en-US" sz="16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和</a:t>
            </a:r>
            <a:r>
              <a:rPr lang="en-US" altLang="zh-CN" sz="16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0.5</a:t>
            </a:r>
            <a:r>
              <a:rPr lang="zh-CN" altLang="en-US" sz="16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怎么来的？）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2B3BE99F-0525-4626-B4F1-86D501A61FC8}"/>
              </a:ext>
            </a:extLst>
          </p:cNvPr>
          <p:cNvSpPr txBox="1"/>
          <p:nvPr/>
        </p:nvSpPr>
        <p:spPr>
          <a:xfrm>
            <a:off x="4014935" y="4040874"/>
            <a:ext cx="2509690" cy="4025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zh-CN" altLang="en-US" sz="2000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拟合真实分布</a:t>
            </a:r>
          </a:p>
        </p:txBody>
      </p:sp>
    </p:spTree>
    <p:extLst>
      <p:ext uri="{BB962C8B-B14F-4D97-AF65-F5344CB8AC3E}">
        <p14:creationId xmlns:p14="http://schemas.microsoft.com/office/powerpoint/2010/main" val="25589236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064B1FC-231A-4403-BBDC-03865AAA6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2022.4.14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7876977-FBFC-43FA-84FC-FFB18D085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人工智能控制</a:t>
            </a:r>
            <a:r>
              <a:rPr lang="en-US" altLang="zh-CN"/>
              <a:t>》</a:t>
            </a:r>
            <a:r>
              <a:rPr lang="zh-CN" altLang="en-US"/>
              <a:t>课程作业</a:t>
            </a:r>
            <a:r>
              <a:rPr lang="en-US" altLang="zh-CN"/>
              <a:t>-</a:t>
            </a:r>
            <a:r>
              <a:rPr lang="zh-CN" altLang="en-US"/>
              <a:t>生成式对抗网络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70E9D39-5F0A-40A3-B5F4-BD50244657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FAAF1-4F0E-497D-A297-FF9956710A6C}" type="slidenum">
              <a:rPr lang="zh-CN" altLang="en-US" smtClean="0"/>
              <a:pPr/>
              <a:t>6</a:t>
            </a:fld>
            <a:r>
              <a:rPr lang="en-US" altLang="zh-CN"/>
              <a:t>/20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1D103E8-4A40-4F36-BE5D-4F35DE6AD3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5309" y="1496405"/>
            <a:ext cx="6487381" cy="196701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6" name="组合 5">
            <a:extLst>
              <a:ext uri="{FF2B5EF4-FFF2-40B4-BE49-F238E27FC236}">
                <a16:creationId xmlns:a16="http://schemas.microsoft.com/office/drawing/2014/main" id="{A98383C1-5E7D-4F40-A128-08DCA408B906}"/>
              </a:ext>
            </a:extLst>
          </p:cNvPr>
          <p:cNvGrpSpPr/>
          <p:nvPr/>
        </p:nvGrpSpPr>
        <p:grpSpPr>
          <a:xfrm>
            <a:off x="-1036" y="3647095"/>
            <a:ext cx="6510235" cy="369332"/>
            <a:chOff x="588663" y="3992521"/>
            <a:chExt cx="7787181" cy="440371"/>
          </a:xfrm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D9BFDA5E-9A84-4A60-A3F1-6761F76A1634}"/>
                </a:ext>
              </a:extLst>
            </p:cNvPr>
            <p:cNvSpPr txBox="1"/>
            <p:nvPr/>
          </p:nvSpPr>
          <p:spPr>
            <a:xfrm>
              <a:off x="588663" y="3992521"/>
              <a:ext cx="7787181" cy="44037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dirty="0">
                  <a:solidFill>
                    <a:srgbClr val="121212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</a:rPr>
                <a:t>三条曲线：真实样本      、</a:t>
              </a:r>
              <a:r>
                <a:rPr lang="zh-CN" altLang="en-US" dirty="0">
                  <a:solidFill>
                    <a:srgbClr val="0A850A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</a:rPr>
                <a:t>生成样本     </a:t>
              </a:r>
              <a:r>
                <a:rPr lang="zh-CN" altLang="en-US" dirty="0">
                  <a:solidFill>
                    <a:srgbClr val="121212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</a:rPr>
                <a:t>、</a:t>
              </a:r>
              <a:r>
                <a:rPr lang="zh-CN" altLang="en-US" dirty="0">
                  <a:solidFill>
                    <a:srgbClr val="8989FF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</a:rPr>
                <a:t>判别器输出</a:t>
              </a:r>
              <a:endParaRPr lang="en-US" altLang="zh-CN" dirty="0">
                <a:solidFill>
                  <a:srgbClr val="0A850A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endParaRPr>
            </a:p>
          </p:txBody>
        </p:sp>
        <p:graphicFrame>
          <p:nvGraphicFramePr>
            <p:cNvPr id="8" name="对象 7">
              <a:extLst>
                <a:ext uri="{FF2B5EF4-FFF2-40B4-BE49-F238E27FC236}">
                  <a16:creationId xmlns:a16="http://schemas.microsoft.com/office/drawing/2014/main" id="{7B1AB817-28D9-48D6-BC5F-B20B06F4FFF0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035373633"/>
                </p:ext>
              </p:extLst>
            </p:nvPr>
          </p:nvGraphicFramePr>
          <p:xfrm>
            <a:off x="3773071" y="4027762"/>
            <a:ext cx="519114" cy="36988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146" name="AxMath" r:id="rId5" imgW="323280" imgH="229680" progId="Equation.AxMath">
                    <p:embed/>
                  </p:oleObj>
                </mc:Choice>
                <mc:Fallback>
                  <p:oleObj name="AxMath" r:id="rId5" imgW="323280" imgH="229680" progId="Equation.AxMath">
                    <p:embed/>
                    <p:pic>
                      <p:nvPicPr>
                        <p:cNvPr id="81" name="对象 80">
                          <a:extLst>
                            <a:ext uri="{FF2B5EF4-FFF2-40B4-BE49-F238E27FC236}">
                              <a16:creationId xmlns:a16="http://schemas.microsoft.com/office/drawing/2014/main" id="{9AD382C1-5469-4E4A-BB5B-0B2572854CB1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3773071" y="4027762"/>
                          <a:ext cx="519114" cy="369888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9" name="对象 8">
              <a:extLst>
                <a:ext uri="{FF2B5EF4-FFF2-40B4-BE49-F238E27FC236}">
                  <a16:creationId xmlns:a16="http://schemas.microsoft.com/office/drawing/2014/main" id="{FFF334C7-4C1F-4C8F-95FD-1BC7B27CE33F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498643046"/>
                </p:ext>
              </p:extLst>
            </p:nvPr>
          </p:nvGraphicFramePr>
          <p:xfrm>
            <a:off x="5670237" y="4044735"/>
            <a:ext cx="296950" cy="36933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147" name="AxMath" r:id="rId7" imgW="184680" imgH="229680" progId="Equation.AxMath">
                    <p:embed/>
                  </p:oleObj>
                </mc:Choice>
                <mc:Fallback>
                  <p:oleObj name="AxMath" r:id="rId7" imgW="184680" imgH="229680" progId="Equation.AxMath">
                    <p:embed/>
                    <p:pic>
                      <p:nvPicPr>
                        <p:cNvPr id="82" name="对象 81">
                          <a:extLst>
                            <a:ext uri="{FF2B5EF4-FFF2-40B4-BE49-F238E27FC236}">
                              <a16:creationId xmlns:a16="http://schemas.microsoft.com/office/drawing/2014/main" id="{8F7CC3B1-70FE-4646-9AB3-06C1604FD3F6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5670237" y="4044735"/>
                          <a:ext cx="296950" cy="369332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0" name="对象 9">
              <a:extLst>
                <a:ext uri="{FF2B5EF4-FFF2-40B4-BE49-F238E27FC236}">
                  <a16:creationId xmlns:a16="http://schemas.microsoft.com/office/drawing/2014/main" id="{FA8D7279-CC30-4259-A85E-3C15002D9885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502547887"/>
                </p:ext>
              </p:extLst>
            </p:nvPr>
          </p:nvGraphicFramePr>
          <p:xfrm>
            <a:off x="7728641" y="4072488"/>
            <a:ext cx="479425" cy="32385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148" name="AxMath" r:id="rId9" imgW="348120" imgH="236880" progId="Equation.AxMath">
                    <p:embed/>
                  </p:oleObj>
                </mc:Choice>
                <mc:Fallback>
                  <p:oleObj name="AxMath" r:id="rId9" imgW="348120" imgH="236880" progId="Equation.AxMath">
                    <p:embed/>
                    <p:pic>
                      <p:nvPicPr>
                        <p:cNvPr id="83" name="对象 82">
                          <a:extLst>
                            <a:ext uri="{FF2B5EF4-FFF2-40B4-BE49-F238E27FC236}">
                              <a16:creationId xmlns:a16="http://schemas.microsoft.com/office/drawing/2014/main" id="{1DBA9AC3-2203-47C0-9571-89A0F35A10FD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0"/>
                        <a:stretch>
                          <a:fillRect/>
                        </a:stretch>
                      </p:blipFill>
                      <p:spPr>
                        <a:xfrm>
                          <a:off x="7728641" y="4072488"/>
                          <a:ext cx="479425" cy="32385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AD16854F-AC0A-43C6-BF74-051AF9CC6E2B}"/>
              </a:ext>
            </a:extLst>
          </p:cNvPr>
          <p:cNvGrpSpPr/>
          <p:nvPr/>
        </p:nvGrpSpPr>
        <p:grpSpPr>
          <a:xfrm>
            <a:off x="-1" y="195263"/>
            <a:ext cx="4077045" cy="707886"/>
            <a:chOff x="1" y="442815"/>
            <a:chExt cx="4250145" cy="655993"/>
          </a:xfrm>
          <a:solidFill>
            <a:schemeClr val="bg1">
              <a:alpha val="65000"/>
            </a:schemeClr>
          </a:solidFill>
        </p:grpSpPr>
        <p:sp>
          <p:nvSpPr>
            <p:cNvPr id="12" name="矩形 1">
              <a:extLst>
                <a:ext uri="{FF2B5EF4-FFF2-40B4-BE49-F238E27FC236}">
                  <a16:creationId xmlns:a16="http://schemas.microsoft.com/office/drawing/2014/main" id="{E8B03432-ED6E-4960-8058-DB24EB08D7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442815"/>
              <a:ext cx="230060" cy="600883"/>
            </a:xfrm>
            <a:prstGeom prst="rect">
              <a:avLst/>
            </a:prstGeom>
            <a:solidFill>
              <a:srgbClr val="0070C0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20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3" name="TextBox 2">
              <a:extLst>
                <a:ext uri="{FF2B5EF4-FFF2-40B4-BE49-F238E27FC236}">
                  <a16:creationId xmlns:a16="http://schemas.microsoft.com/office/drawing/2014/main" id="{B32DF670-41EC-4E3F-8C48-33C6607E38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596" y="442815"/>
              <a:ext cx="4019550" cy="65599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迭代过程</a:t>
              </a:r>
              <a:endParaRPr lang="en-US" altLang="zh-CN" sz="20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</a:endParaRPr>
            </a:p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Iterative Process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306897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064B1FC-231A-4403-BBDC-03865AAA6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2022.4.14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7876977-FBFC-43FA-84FC-FFB18D085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人工智能控制</a:t>
            </a:r>
            <a:r>
              <a:rPr lang="en-US" altLang="zh-CN"/>
              <a:t>》</a:t>
            </a:r>
            <a:r>
              <a:rPr lang="zh-CN" altLang="en-US"/>
              <a:t>课程作业</a:t>
            </a:r>
            <a:r>
              <a:rPr lang="en-US" altLang="zh-CN"/>
              <a:t>-</a:t>
            </a:r>
            <a:r>
              <a:rPr lang="zh-CN" altLang="en-US"/>
              <a:t>生成式对抗网络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70E9D39-5F0A-40A3-B5F4-BD50244657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FAAF1-4F0E-497D-A297-FF9956710A6C}" type="slidenum">
              <a:rPr lang="zh-CN" altLang="en-US" smtClean="0"/>
              <a:pPr/>
              <a:t>7</a:t>
            </a:fld>
            <a:r>
              <a:rPr lang="en-US" altLang="zh-CN"/>
              <a:t>/20</a:t>
            </a:r>
            <a:endParaRPr lang="zh-CN" altLang="en-US" dirty="0"/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AD16854F-AC0A-43C6-BF74-051AF9CC6E2B}"/>
              </a:ext>
            </a:extLst>
          </p:cNvPr>
          <p:cNvGrpSpPr/>
          <p:nvPr/>
        </p:nvGrpSpPr>
        <p:grpSpPr>
          <a:xfrm>
            <a:off x="-1" y="195263"/>
            <a:ext cx="4077045" cy="707886"/>
            <a:chOff x="1" y="442815"/>
            <a:chExt cx="4250145" cy="655993"/>
          </a:xfrm>
          <a:solidFill>
            <a:schemeClr val="bg1">
              <a:alpha val="65000"/>
            </a:schemeClr>
          </a:solidFill>
        </p:grpSpPr>
        <p:sp>
          <p:nvSpPr>
            <p:cNvPr id="12" name="矩形 1">
              <a:extLst>
                <a:ext uri="{FF2B5EF4-FFF2-40B4-BE49-F238E27FC236}">
                  <a16:creationId xmlns:a16="http://schemas.microsoft.com/office/drawing/2014/main" id="{E8B03432-ED6E-4960-8058-DB24EB08D7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442815"/>
              <a:ext cx="230060" cy="600883"/>
            </a:xfrm>
            <a:prstGeom prst="rect">
              <a:avLst/>
            </a:prstGeom>
            <a:solidFill>
              <a:srgbClr val="0070C0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20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3" name="TextBox 2">
              <a:extLst>
                <a:ext uri="{FF2B5EF4-FFF2-40B4-BE49-F238E27FC236}">
                  <a16:creationId xmlns:a16="http://schemas.microsoft.com/office/drawing/2014/main" id="{B32DF670-41EC-4E3F-8C48-33C6607E38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596" y="442815"/>
              <a:ext cx="4019550" cy="65599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目标函数▲</a:t>
              </a:r>
              <a:endParaRPr lang="en-US" altLang="zh-CN" sz="20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</a:endParaRPr>
            </a:p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Objective Function</a:t>
              </a:r>
            </a:p>
          </p:txBody>
        </p:sp>
      </p:grpSp>
      <p:graphicFrame>
        <p:nvGraphicFramePr>
          <p:cNvPr id="14" name="对象 13">
            <a:extLst>
              <a:ext uri="{FF2B5EF4-FFF2-40B4-BE49-F238E27FC236}">
                <a16:creationId xmlns:a16="http://schemas.microsoft.com/office/drawing/2014/main" id="{E3153EB6-13E7-4E04-A08F-188F345F517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91629876"/>
              </p:ext>
            </p:extLst>
          </p:nvPr>
        </p:nvGraphicFramePr>
        <p:xfrm>
          <a:off x="333376" y="997948"/>
          <a:ext cx="6191250" cy="4323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0" name="AxMath" r:id="rId4" imgW="4769280" imgH="333000" progId="Equation.AxMath">
                  <p:embed/>
                </p:oleObj>
              </mc:Choice>
              <mc:Fallback>
                <p:oleObj name="AxMath" r:id="rId4" imgW="4769280" imgH="333000" progId="Equation.AxMath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F60A9E5F-CA2A-4189-850B-2D7402581FA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33376" y="997948"/>
                        <a:ext cx="6191250" cy="43232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文本框 14">
            <a:extLst>
              <a:ext uri="{FF2B5EF4-FFF2-40B4-BE49-F238E27FC236}">
                <a16:creationId xmlns:a16="http://schemas.microsoft.com/office/drawing/2014/main" id="{B264176C-89E3-4173-ACD4-98D84ACB3534}"/>
              </a:ext>
            </a:extLst>
          </p:cNvPr>
          <p:cNvSpPr txBox="1"/>
          <p:nvPr/>
        </p:nvSpPr>
        <p:spPr>
          <a:xfrm>
            <a:off x="454412" y="1927335"/>
            <a:ext cx="51167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121212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判别样本是不是从真实样本分布中取出来的</a:t>
            </a: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2DD191E9-9690-4232-8C4E-6D1990B87EA6}"/>
              </a:ext>
            </a:extLst>
          </p:cNvPr>
          <p:cNvCxnSpPr/>
          <p:nvPr/>
        </p:nvCxnSpPr>
        <p:spPr>
          <a:xfrm>
            <a:off x="2148720" y="1347665"/>
            <a:ext cx="172812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7802277F-6721-45D8-9020-8313A9456134}"/>
              </a:ext>
            </a:extLst>
          </p:cNvPr>
          <p:cNvCxnSpPr>
            <a:cxnSpLocks/>
            <a:endCxn id="15" idx="0"/>
          </p:cNvCxnSpPr>
          <p:nvPr/>
        </p:nvCxnSpPr>
        <p:spPr>
          <a:xfrm>
            <a:off x="3012780" y="1358686"/>
            <a:ext cx="0" cy="5686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7DB79D43-85AB-4CD4-B211-BEDBC9D85D60}"/>
              </a:ext>
            </a:extLst>
          </p:cNvPr>
          <p:cNvSpPr txBox="1"/>
          <p:nvPr/>
        </p:nvSpPr>
        <p:spPr>
          <a:xfrm>
            <a:off x="1988900" y="2398078"/>
            <a:ext cx="46212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121212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判别样本是不是从生成样本分布中取出来的</a:t>
            </a:r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CB03D14F-3279-4AAA-8B27-71295D1AC0F3}"/>
              </a:ext>
            </a:extLst>
          </p:cNvPr>
          <p:cNvCxnSpPr>
            <a:cxnSpLocks/>
          </p:cNvCxnSpPr>
          <p:nvPr/>
        </p:nvCxnSpPr>
        <p:spPr>
          <a:xfrm>
            <a:off x="4040452" y="1329810"/>
            <a:ext cx="248417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44F5B706-1335-4631-80A3-1D872D243885}"/>
              </a:ext>
            </a:extLst>
          </p:cNvPr>
          <p:cNvCxnSpPr>
            <a:cxnSpLocks/>
          </p:cNvCxnSpPr>
          <p:nvPr/>
        </p:nvCxnSpPr>
        <p:spPr>
          <a:xfrm>
            <a:off x="5373135" y="1358686"/>
            <a:ext cx="0" cy="9626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1" name="对象 20">
            <a:extLst>
              <a:ext uri="{FF2B5EF4-FFF2-40B4-BE49-F238E27FC236}">
                <a16:creationId xmlns:a16="http://schemas.microsoft.com/office/drawing/2014/main" id="{02E30A0F-197D-40F5-9B1B-31B691FE0C3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91727726"/>
              </p:ext>
            </p:extLst>
          </p:nvPr>
        </p:nvGraphicFramePr>
        <p:xfrm>
          <a:off x="2492935" y="2847587"/>
          <a:ext cx="2226756" cy="4793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1" name="AxMath" r:id="rId6" imgW="1563480" imgH="336600" progId="Equation.AxMath">
                  <p:embed/>
                </p:oleObj>
              </mc:Choice>
              <mc:Fallback>
                <p:oleObj name="AxMath" r:id="rId6" imgW="1563480" imgH="336600" progId="Equation.AxMath">
                  <p:embed/>
                  <p:pic>
                    <p:nvPicPr>
                      <p:cNvPr id="30" name="对象 29">
                        <a:extLst>
                          <a:ext uri="{FF2B5EF4-FFF2-40B4-BE49-F238E27FC236}">
                            <a16:creationId xmlns:a16="http://schemas.microsoft.com/office/drawing/2014/main" id="{6CBB6CB1-4AB2-4150-8551-EAE860A86F2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492935" y="2847587"/>
                        <a:ext cx="2226756" cy="4793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文本框 21">
            <a:extLst>
              <a:ext uri="{FF2B5EF4-FFF2-40B4-BE49-F238E27FC236}">
                <a16:creationId xmlns:a16="http://schemas.microsoft.com/office/drawing/2014/main" id="{A4268C83-04D3-47FA-BFCC-1C8FBFEBE194}"/>
              </a:ext>
            </a:extLst>
          </p:cNvPr>
          <p:cNvSpPr txBox="1"/>
          <p:nvPr/>
        </p:nvSpPr>
        <p:spPr>
          <a:xfrm>
            <a:off x="369081" y="3364934"/>
            <a:ext cx="611983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solidFill>
                  <a:srgbClr val="121212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先最大化差异，再让差异最小，总得有个先后</a:t>
            </a:r>
            <a:endParaRPr lang="en-US" altLang="zh-CN" dirty="0">
              <a:solidFill>
                <a:srgbClr val="121212"/>
              </a:solidFill>
              <a:latin typeface="宋刻本字体" panose="02000000000000000000" pitchFamily="2" charset="-122"/>
              <a:ea typeface="宋刻本字体" panose="02000000000000000000" pitchFamily="2" charset="-122"/>
            </a:endParaRPr>
          </a:p>
          <a:p>
            <a:pPr algn="ctr"/>
            <a:r>
              <a:rPr lang="zh-CN" altLang="en-US" dirty="0">
                <a:solidFill>
                  <a:srgbClr val="121212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（</a:t>
            </a:r>
            <a:r>
              <a:rPr lang="zh-CN" altLang="en-US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</a:rPr>
              <a:t>不可同世而立）</a:t>
            </a:r>
            <a:endParaRPr lang="zh-CN" altLang="en-US" dirty="0">
              <a:solidFill>
                <a:srgbClr val="121212"/>
              </a:solidFill>
              <a:latin typeface="宋刻本字体" panose="02000000000000000000" pitchFamily="2" charset="-122"/>
              <a:ea typeface="宋刻本字体" panose="02000000000000000000" pitchFamily="2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3EE6A06D-574F-4D08-A569-BFC728AE122B}"/>
              </a:ext>
            </a:extLst>
          </p:cNvPr>
          <p:cNvSpPr txBox="1"/>
          <p:nvPr/>
        </p:nvSpPr>
        <p:spPr>
          <a:xfrm>
            <a:off x="1200337" y="4118774"/>
            <a:ext cx="44573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latin typeface="宋刻本字体" panose="02000000000000000000" pitchFamily="2" charset="-122"/>
                <a:ea typeface="宋刻本字体" panose="02000000000000000000" pitchFamily="2" charset="-122"/>
              </a:rPr>
              <a:t>接下来，有三个概率分布要分清楚</a:t>
            </a:r>
          </a:p>
        </p:txBody>
      </p:sp>
    </p:spTree>
    <p:extLst>
      <p:ext uri="{BB962C8B-B14F-4D97-AF65-F5344CB8AC3E}">
        <p14:creationId xmlns:p14="http://schemas.microsoft.com/office/powerpoint/2010/main" val="4357143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064B1FC-231A-4403-BBDC-03865AAA6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2022.4.14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7876977-FBFC-43FA-84FC-FFB18D085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人工智能控制</a:t>
            </a:r>
            <a:r>
              <a:rPr lang="en-US" altLang="zh-CN"/>
              <a:t>》</a:t>
            </a:r>
            <a:r>
              <a:rPr lang="zh-CN" altLang="en-US"/>
              <a:t>课程作业</a:t>
            </a:r>
            <a:r>
              <a:rPr lang="en-US" altLang="zh-CN"/>
              <a:t>-</a:t>
            </a:r>
            <a:r>
              <a:rPr lang="zh-CN" altLang="en-US"/>
              <a:t>生成式对抗网络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70E9D39-5F0A-40A3-B5F4-BD50244657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FAAF1-4F0E-497D-A297-FF9956710A6C}" type="slidenum">
              <a:rPr lang="zh-CN" altLang="en-US" smtClean="0"/>
              <a:pPr/>
              <a:t>8</a:t>
            </a:fld>
            <a:r>
              <a:rPr lang="en-US" altLang="zh-CN"/>
              <a:t>/20</a:t>
            </a:r>
            <a:endParaRPr lang="zh-CN" altLang="en-US" dirty="0"/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AD16854F-AC0A-43C6-BF74-051AF9CC6E2B}"/>
              </a:ext>
            </a:extLst>
          </p:cNvPr>
          <p:cNvGrpSpPr/>
          <p:nvPr/>
        </p:nvGrpSpPr>
        <p:grpSpPr>
          <a:xfrm>
            <a:off x="-1" y="195263"/>
            <a:ext cx="4077045" cy="707886"/>
            <a:chOff x="1" y="442815"/>
            <a:chExt cx="4250145" cy="655993"/>
          </a:xfrm>
          <a:solidFill>
            <a:schemeClr val="bg1">
              <a:alpha val="65000"/>
            </a:schemeClr>
          </a:solidFill>
        </p:grpSpPr>
        <p:sp>
          <p:nvSpPr>
            <p:cNvPr id="12" name="矩形 1">
              <a:extLst>
                <a:ext uri="{FF2B5EF4-FFF2-40B4-BE49-F238E27FC236}">
                  <a16:creationId xmlns:a16="http://schemas.microsoft.com/office/drawing/2014/main" id="{E8B03432-ED6E-4960-8058-DB24EB08D7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442815"/>
              <a:ext cx="230060" cy="600883"/>
            </a:xfrm>
            <a:prstGeom prst="rect">
              <a:avLst/>
            </a:prstGeom>
            <a:solidFill>
              <a:srgbClr val="0070C0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20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3" name="TextBox 2">
              <a:extLst>
                <a:ext uri="{FF2B5EF4-FFF2-40B4-BE49-F238E27FC236}">
                  <a16:creationId xmlns:a16="http://schemas.microsoft.com/office/drawing/2014/main" id="{B32DF670-41EC-4E3F-8C48-33C6607E38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596" y="442815"/>
              <a:ext cx="4019550" cy="65599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全局最优解▲</a:t>
              </a:r>
              <a:endParaRPr lang="en-US" altLang="zh-CN" sz="20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</a:endParaRPr>
            </a:p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Global Optimal Solution</a:t>
              </a:r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601A1819-443B-4F90-BDC2-AC3EEB1C3581}"/>
              </a:ext>
            </a:extLst>
          </p:cNvPr>
          <p:cNvGrpSpPr/>
          <p:nvPr/>
        </p:nvGrpSpPr>
        <p:grpSpPr>
          <a:xfrm>
            <a:off x="333375" y="1351164"/>
            <a:ext cx="6191250" cy="338555"/>
            <a:chOff x="539720" y="1534478"/>
            <a:chExt cx="7244853" cy="295808"/>
          </a:xfrm>
        </p:grpSpPr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E3EDA14D-082B-4EC6-BD83-BE50576569C1}"/>
                </a:ext>
              </a:extLst>
            </p:cNvPr>
            <p:cNvSpPr txBox="1"/>
            <p:nvPr/>
          </p:nvSpPr>
          <p:spPr>
            <a:xfrm>
              <a:off x="539720" y="1534478"/>
              <a:ext cx="7244853" cy="29580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600" dirty="0">
                  <a:solidFill>
                    <a:srgbClr val="121212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</a:rPr>
                <a:t>证明：该最优化问题有唯一解 </a:t>
              </a:r>
              <a:r>
                <a:rPr lang="en-US" altLang="zh-CN" sz="1600" dirty="0">
                  <a:solidFill>
                    <a:srgbClr val="121212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</a:rPr>
                <a:t>      </a:t>
              </a:r>
              <a:r>
                <a:rPr lang="zh-CN" altLang="en-US" sz="1600" dirty="0">
                  <a:solidFill>
                    <a:srgbClr val="121212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</a:rPr>
                <a:t>，并且该唯一解满足</a:t>
              </a:r>
              <a:r>
                <a:rPr lang="en-US" altLang="zh-CN" sz="1600" dirty="0">
                  <a:solidFill>
                    <a:srgbClr val="121212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</a:rPr>
                <a:t>                 </a:t>
              </a:r>
              <a:r>
                <a:rPr lang="zh-CN" altLang="en-US" sz="1600" dirty="0">
                  <a:solidFill>
                    <a:srgbClr val="121212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</a:rPr>
                <a:t>。</a:t>
              </a:r>
            </a:p>
          </p:txBody>
        </p:sp>
        <p:graphicFrame>
          <p:nvGraphicFramePr>
            <p:cNvPr id="26" name="对象 25">
              <a:extLst>
                <a:ext uri="{FF2B5EF4-FFF2-40B4-BE49-F238E27FC236}">
                  <a16:creationId xmlns:a16="http://schemas.microsoft.com/office/drawing/2014/main" id="{8DFBA4EA-2D61-4730-B760-BF84547B4CC8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065576240"/>
                </p:ext>
              </p:extLst>
            </p:nvPr>
          </p:nvGraphicFramePr>
          <p:xfrm>
            <a:off x="3787469" y="1556719"/>
            <a:ext cx="335903" cy="27356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194" name="AxMath" r:id="rId4" imgW="207720" imgH="229680" progId="Equation.AxMath">
                    <p:embed/>
                  </p:oleObj>
                </mc:Choice>
                <mc:Fallback>
                  <p:oleObj name="AxMath" r:id="rId4" imgW="207720" imgH="229680" progId="Equation.AxMath">
                    <p:embed/>
                    <p:pic>
                      <p:nvPicPr>
                        <p:cNvPr id="13" name="对象 12">
                          <a:extLst>
                            <a:ext uri="{FF2B5EF4-FFF2-40B4-BE49-F238E27FC236}">
                              <a16:creationId xmlns:a16="http://schemas.microsoft.com/office/drawing/2014/main" id="{F0ABE05F-CA7C-4EBD-A648-CC25961CF9CF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3787469" y="1556719"/>
                          <a:ext cx="335903" cy="27356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7" name="对象 26">
              <a:extLst>
                <a:ext uri="{FF2B5EF4-FFF2-40B4-BE49-F238E27FC236}">
                  <a16:creationId xmlns:a16="http://schemas.microsoft.com/office/drawing/2014/main" id="{F30199A2-8C02-4ADB-9A10-9B1859237C90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552866138"/>
                </p:ext>
              </p:extLst>
            </p:nvPr>
          </p:nvGraphicFramePr>
          <p:xfrm>
            <a:off x="6386313" y="1556718"/>
            <a:ext cx="1146175" cy="27356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195" name="AxMath" r:id="rId6" imgW="711720" imgH="229680" progId="Equation.AxMath">
                    <p:embed/>
                  </p:oleObj>
                </mc:Choice>
                <mc:Fallback>
                  <p:oleObj name="AxMath" r:id="rId6" imgW="711720" imgH="229680" progId="Equation.AxMath">
                    <p:embed/>
                    <p:pic>
                      <p:nvPicPr>
                        <p:cNvPr id="14" name="对象 13">
                          <a:extLst>
                            <a:ext uri="{FF2B5EF4-FFF2-40B4-BE49-F238E27FC236}">
                              <a16:creationId xmlns:a16="http://schemas.microsoft.com/office/drawing/2014/main" id="{F2091616-7FA8-4673-AA09-AB053158B4C0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6386313" y="1556718"/>
                          <a:ext cx="1146175" cy="273568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28" name="对象 27">
            <a:extLst>
              <a:ext uri="{FF2B5EF4-FFF2-40B4-BE49-F238E27FC236}">
                <a16:creationId xmlns:a16="http://schemas.microsoft.com/office/drawing/2014/main" id="{BFF43073-5B5B-4102-A0AC-63BDF4B2832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91644004"/>
              </p:ext>
            </p:extLst>
          </p:nvPr>
        </p:nvGraphicFramePr>
        <p:xfrm>
          <a:off x="480847" y="1893859"/>
          <a:ext cx="5828353" cy="19019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6" name="AxMath" r:id="rId8" imgW="4802040" imgH="1567440" progId="Equation.AxMath">
                  <p:embed/>
                </p:oleObj>
              </mc:Choice>
              <mc:Fallback>
                <p:oleObj name="AxMath" r:id="rId8" imgW="4802040" imgH="1567440" progId="Equation.AxMath">
                  <p:embed/>
                  <p:pic>
                    <p:nvPicPr>
                      <p:cNvPr id="20" name="对象 19">
                        <a:extLst>
                          <a:ext uri="{FF2B5EF4-FFF2-40B4-BE49-F238E27FC236}">
                            <a16:creationId xmlns:a16="http://schemas.microsoft.com/office/drawing/2014/main" id="{D15B1B8E-38AE-452F-87A8-F0889CF4F64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80847" y="1893859"/>
                        <a:ext cx="5828353" cy="19019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CD91190A-64F3-4785-90F8-9B6A90D64DE3}"/>
              </a:ext>
            </a:extLst>
          </p:cNvPr>
          <p:cNvCxnSpPr>
            <a:cxnSpLocks/>
          </p:cNvCxnSpPr>
          <p:nvPr/>
        </p:nvCxnSpPr>
        <p:spPr>
          <a:xfrm>
            <a:off x="2149123" y="3705403"/>
            <a:ext cx="3296017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对象 30">
            <a:extLst>
              <a:ext uri="{FF2B5EF4-FFF2-40B4-BE49-F238E27FC236}">
                <a16:creationId xmlns:a16="http://schemas.microsoft.com/office/drawing/2014/main" id="{5716C70C-1E46-4B27-B249-B0B0997C343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5389612"/>
              </p:ext>
            </p:extLst>
          </p:nvPr>
        </p:nvGraphicFramePr>
        <p:xfrm>
          <a:off x="333375" y="3933692"/>
          <a:ext cx="4031690" cy="5097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7" name="AxMath" r:id="rId10" imgW="3362760" imgH="425160" progId="Equation.AxMath">
                  <p:embed/>
                </p:oleObj>
              </mc:Choice>
              <mc:Fallback>
                <p:oleObj name="AxMath" r:id="rId10" imgW="3362760" imgH="425160" progId="Equation.AxMath">
                  <p:embed/>
                  <p:pic>
                    <p:nvPicPr>
                      <p:cNvPr id="33" name="对象 32">
                        <a:extLst>
                          <a:ext uri="{FF2B5EF4-FFF2-40B4-BE49-F238E27FC236}">
                            <a16:creationId xmlns:a16="http://schemas.microsoft.com/office/drawing/2014/main" id="{E1E8521B-C240-41EC-8BDD-DEF314C388E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33375" y="3933692"/>
                        <a:ext cx="4031690" cy="5097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2" name="对象 31">
            <a:extLst>
              <a:ext uri="{FF2B5EF4-FFF2-40B4-BE49-F238E27FC236}">
                <a16:creationId xmlns:a16="http://schemas.microsoft.com/office/drawing/2014/main" id="{BF763027-10F8-454E-9AA0-EE2ACDD02FF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39513369"/>
              </p:ext>
            </p:extLst>
          </p:nvPr>
        </p:nvGraphicFramePr>
        <p:xfrm>
          <a:off x="4509075" y="3935391"/>
          <a:ext cx="2239728" cy="5066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8" name="AxMath" r:id="rId12" imgW="1866960" imgH="421920" progId="Equation.AxMath">
                  <p:embed/>
                </p:oleObj>
              </mc:Choice>
              <mc:Fallback>
                <p:oleObj name="AxMath" r:id="rId12" imgW="1866960" imgH="421920" progId="Equation.AxMath">
                  <p:embed/>
                  <p:pic>
                    <p:nvPicPr>
                      <p:cNvPr id="26" name="对象 25">
                        <a:extLst>
                          <a:ext uri="{FF2B5EF4-FFF2-40B4-BE49-F238E27FC236}">
                            <a16:creationId xmlns:a16="http://schemas.microsoft.com/office/drawing/2014/main" id="{E8B1EF75-198A-47F0-88D4-5A19D42AF1B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4509075" y="3935391"/>
                        <a:ext cx="2239728" cy="50660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" name="对象 32">
            <a:extLst>
              <a:ext uri="{FF2B5EF4-FFF2-40B4-BE49-F238E27FC236}">
                <a16:creationId xmlns:a16="http://schemas.microsoft.com/office/drawing/2014/main" id="{1C4D52D6-857A-4909-859F-8F28CD538A4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93953926"/>
              </p:ext>
            </p:extLst>
          </p:nvPr>
        </p:nvGraphicFramePr>
        <p:xfrm>
          <a:off x="333376" y="997948"/>
          <a:ext cx="6191250" cy="4323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9" name="AxMath" r:id="rId14" imgW="4769280" imgH="333000" progId="Equation.AxMath">
                  <p:embed/>
                </p:oleObj>
              </mc:Choice>
              <mc:Fallback>
                <p:oleObj name="AxMath" r:id="rId14" imgW="4769280" imgH="333000" progId="Equation.AxMath">
                  <p:embed/>
                  <p:pic>
                    <p:nvPicPr>
                      <p:cNvPr id="14" name="对象 13">
                        <a:extLst>
                          <a:ext uri="{FF2B5EF4-FFF2-40B4-BE49-F238E27FC236}">
                            <a16:creationId xmlns:a16="http://schemas.microsoft.com/office/drawing/2014/main" id="{E3153EB6-13E7-4E04-A08F-188F345F517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333376" y="997948"/>
                        <a:ext cx="6191250" cy="43232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953088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064B1FC-231A-4403-BBDC-03865AAA6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2022.4.14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7876977-FBFC-43FA-84FC-FFB18D085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人工智能控制</a:t>
            </a:r>
            <a:r>
              <a:rPr lang="en-US" altLang="zh-CN"/>
              <a:t>》</a:t>
            </a:r>
            <a:r>
              <a:rPr lang="zh-CN" altLang="en-US"/>
              <a:t>课程作业</a:t>
            </a:r>
            <a:r>
              <a:rPr lang="en-US" altLang="zh-CN"/>
              <a:t>-</a:t>
            </a:r>
            <a:r>
              <a:rPr lang="zh-CN" altLang="en-US"/>
              <a:t>生成式对抗网络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70E9D39-5F0A-40A3-B5F4-BD50244657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FAAF1-4F0E-497D-A297-FF9956710A6C}" type="slidenum">
              <a:rPr lang="zh-CN" altLang="en-US" smtClean="0"/>
              <a:pPr/>
              <a:t>9</a:t>
            </a:fld>
            <a:r>
              <a:rPr lang="en-US" altLang="zh-CN"/>
              <a:t>/20</a:t>
            </a:r>
            <a:endParaRPr lang="zh-CN" altLang="en-US" dirty="0"/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AD16854F-AC0A-43C6-BF74-051AF9CC6E2B}"/>
              </a:ext>
            </a:extLst>
          </p:cNvPr>
          <p:cNvGrpSpPr/>
          <p:nvPr/>
        </p:nvGrpSpPr>
        <p:grpSpPr>
          <a:xfrm>
            <a:off x="-1" y="195263"/>
            <a:ext cx="4077045" cy="707886"/>
            <a:chOff x="1" y="442815"/>
            <a:chExt cx="4250145" cy="655993"/>
          </a:xfrm>
          <a:solidFill>
            <a:schemeClr val="bg1">
              <a:alpha val="65000"/>
            </a:schemeClr>
          </a:solidFill>
        </p:grpSpPr>
        <p:sp>
          <p:nvSpPr>
            <p:cNvPr id="12" name="矩形 1">
              <a:extLst>
                <a:ext uri="{FF2B5EF4-FFF2-40B4-BE49-F238E27FC236}">
                  <a16:creationId xmlns:a16="http://schemas.microsoft.com/office/drawing/2014/main" id="{E8B03432-ED6E-4960-8058-DB24EB08D7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442815"/>
              <a:ext cx="230060" cy="600883"/>
            </a:xfrm>
            <a:prstGeom prst="rect">
              <a:avLst/>
            </a:prstGeom>
            <a:solidFill>
              <a:srgbClr val="0070C0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20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3" name="TextBox 2">
              <a:extLst>
                <a:ext uri="{FF2B5EF4-FFF2-40B4-BE49-F238E27FC236}">
                  <a16:creationId xmlns:a16="http://schemas.microsoft.com/office/drawing/2014/main" id="{B32DF670-41EC-4E3F-8C48-33C6607E38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596" y="442815"/>
              <a:ext cx="4019550" cy="65599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全局最优解▲</a:t>
              </a:r>
              <a:endParaRPr lang="en-US" altLang="zh-CN" sz="2000" dirty="0">
                <a:solidFill>
                  <a:srgbClr val="0070C0"/>
                </a:solidFill>
                <a:latin typeface="宋刻本字体" panose="02000000000000000000" pitchFamily="2" charset="-122"/>
                <a:ea typeface="宋刻本字体" panose="02000000000000000000" pitchFamily="2" charset="-122"/>
                <a:cs typeface="Calibri" panose="020F0502020204030204" pitchFamily="34" charset="0"/>
              </a:endParaRPr>
            </a:p>
            <a:p>
              <a:pPr eaLnBrk="1" hangingPunct="1"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2000" dirty="0">
                  <a:solidFill>
                    <a:srgbClr val="0070C0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  <a:cs typeface="Calibri" panose="020F0502020204030204" pitchFamily="34" charset="0"/>
                </a:rPr>
                <a:t>Global Optimal Solution</a:t>
              </a:r>
            </a:p>
          </p:txBody>
        </p:sp>
      </p:grpSp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FFB92F7B-1D5C-4168-B141-C78A2B21D7D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90009014"/>
              </p:ext>
            </p:extLst>
          </p:nvPr>
        </p:nvGraphicFramePr>
        <p:xfrm>
          <a:off x="220689" y="1810294"/>
          <a:ext cx="6565900" cy="2051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18" name="AxMath" r:id="rId4" imgW="6230880" imgH="1945080" progId="Equation.AxMath">
                  <p:embed/>
                </p:oleObj>
              </mc:Choice>
              <mc:Fallback>
                <p:oleObj name="AxMath" r:id="rId4" imgW="6230880" imgH="1945080" progId="Equation.AxMath">
                  <p:embed/>
                  <p:pic>
                    <p:nvPicPr>
                      <p:cNvPr id="16" name="对象 15">
                        <a:extLst>
                          <a:ext uri="{FF2B5EF4-FFF2-40B4-BE49-F238E27FC236}">
                            <a16:creationId xmlns:a16="http://schemas.microsoft.com/office/drawing/2014/main" id="{495F0E8C-DA4B-4414-9C41-6EF7DA36F25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20689" y="1810294"/>
                        <a:ext cx="6565900" cy="2051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ACB7B5BA-3EDE-4FC5-82EE-DB7423D24D8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82623836"/>
              </p:ext>
            </p:extLst>
          </p:nvPr>
        </p:nvGraphicFramePr>
        <p:xfrm>
          <a:off x="1020578" y="3861344"/>
          <a:ext cx="4550570" cy="8528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19" name="AxMath" r:id="rId6" imgW="4700880" imgH="880200" progId="Equation.AxMath">
                  <p:embed/>
                </p:oleObj>
              </mc:Choice>
              <mc:Fallback>
                <p:oleObj name="AxMath" r:id="rId6" imgW="4700880" imgH="880200" progId="Equation.AxMath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8661A909-CCEA-489C-BDA7-C431702DE1D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020578" y="3861344"/>
                        <a:ext cx="4550570" cy="8528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0" name="组合 9">
            <a:extLst>
              <a:ext uri="{FF2B5EF4-FFF2-40B4-BE49-F238E27FC236}">
                <a16:creationId xmlns:a16="http://schemas.microsoft.com/office/drawing/2014/main" id="{9445D853-3492-4D0B-841E-70058960C606}"/>
              </a:ext>
            </a:extLst>
          </p:cNvPr>
          <p:cNvGrpSpPr/>
          <p:nvPr/>
        </p:nvGrpSpPr>
        <p:grpSpPr>
          <a:xfrm>
            <a:off x="333375" y="1351164"/>
            <a:ext cx="6191250" cy="338555"/>
            <a:chOff x="539720" y="1534478"/>
            <a:chExt cx="7244853" cy="295808"/>
          </a:xfrm>
        </p:grpSpPr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FEB53038-343A-4692-B57E-B981854E685C}"/>
                </a:ext>
              </a:extLst>
            </p:cNvPr>
            <p:cNvSpPr txBox="1"/>
            <p:nvPr/>
          </p:nvSpPr>
          <p:spPr>
            <a:xfrm>
              <a:off x="539720" y="1534478"/>
              <a:ext cx="7244853" cy="29580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600" dirty="0">
                  <a:solidFill>
                    <a:srgbClr val="121212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</a:rPr>
                <a:t>证明：该最优化问题有唯一解 </a:t>
              </a:r>
              <a:r>
                <a:rPr lang="en-US" altLang="zh-CN" sz="1600" dirty="0">
                  <a:solidFill>
                    <a:srgbClr val="121212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</a:rPr>
                <a:t>      </a:t>
              </a:r>
              <a:r>
                <a:rPr lang="zh-CN" altLang="en-US" sz="1600" dirty="0">
                  <a:solidFill>
                    <a:srgbClr val="121212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</a:rPr>
                <a:t>，并且该唯一解满足</a:t>
              </a:r>
              <a:r>
                <a:rPr lang="en-US" altLang="zh-CN" sz="1600" dirty="0">
                  <a:solidFill>
                    <a:srgbClr val="121212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</a:rPr>
                <a:t>                 </a:t>
              </a:r>
              <a:r>
                <a:rPr lang="zh-CN" altLang="en-US" sz="1600" dirty="0">
                  <a:solidFill>
                    <a:srgbClr val="121212"/>
                  </a:solidFill>
                  <a:latin typeface="宋刻本字体" panose="02000000000000000000" pitchFamily="2" charset="-122"/>
                  <a:ea typeface="宋刻本字体" panose="02000000000000000000" pitchFamily="2" charset="-122"/>
                </a:rPr>
                <a:t>。</a:t>
              </a:r>
            </a:p>
          </p:txBody>
        </p:sp>
        <p:graphicFrame>
          <p:nvGraphicFramePr>
            <p:cNvPr id="15" name="对象 14">
              <a:extLst>
                <a:ext uri="{FF2B5EF4-FFF2-40B4-BE49-F238E27FC236}">
                  <a16:creationId xmlns:a16="http://schemas.microsoft.com/office/drawing/2014/main" id="{B9C15B59-6AD6-4374-88BC-24E675CB8DE7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145491395"/>
                </p:ext>
              </p:extLst>
            </p:nvPr>
          </p:nvGraphicFramePr>
          <p:xfrm>
            <a:off x="3787469" y="1556719"/>
            <a:ext cx="335903" cy="27356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220" name="AxMath" r:id="rId8" imgW="207720" imgH="229680" progId="Equation.AxMath">
                    <p:embed/>
                  </p:oleObj>
                </mc:Choice>
                <mc:Fallback>
                  <p:oleObj name="AxMath" r:id="rId8" imgW="207720" imgH="229680" progId="Equation.AxMath">
                    <p:embed/>
                    <p:pic>
                      <p:nvPicPr>
                        <p:cNvPr id="26" name="对象 25">
                          <a:extLst>
                            <a:ext uri="{FF2B5EF4-FFF2-40B4-BE49-F238E27FC236}">
                              <a16:creationId xmlns:a16="http://schemas.microsoft.com/office/drawing/2014/main" id="{8DFBA4EA-2D61-4730-B760-BF84547B4CC8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9"/>
                        <a:stretch>
                          <a:fillRect/>
                        </a:stretch>
                      </p:blipFill>
                      <p:spPr>
                        <a:xfrm>
                          <a:off x="3787469" y="1556719"/>
                          <a:ext cx="335903" cy="27356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6" name="对象 15">
              <a:extLst>
                <a:ext uri="{FF2B5EF4-FFF2-40B4-BE49-F238E27FC236}">
                  <a16:creationId xmlns:a16="http://schemas.microsoft.com/office/drawing/2014/main" id="{9E893ED0-6E83-4FE2-8D69-2A2F82B58168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524906591"/>
                </p:ext>
              </p:extLst>
            </p:nvPr>
          </p:nvGraphicFramePr>
          <p:xfrm>
            <a:off x="6386313" y="1556718"/>
            <a:ext cx="1146175" cy="27356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221" name="AxMath" r:id="rId10" imgW="711720" imgH="229680" progId="Equation.AxMath">
                    <p:embed/>
                  </p:oleObj>
                </mc:Choice>
                <mc:Fallback>
                  <p:oleObj name="AxMath" r:id="rId10" imgW="711720" imgH="229680" progId="Equation.AxMath">
                    <p:embed/>
                    <p:pic>
                      <p:nvPicPr>
                        <p:cNvPr id="27" name="对象 26">
                          <a:extLst>
                            <a:ext uri="{FF2B5EF4-FFF2-40B4-BE49-F238E27FC236}">
                              <a16:creationId xmlns:a16="http://schemas.microsoft.com/office/drawing/2014/main" id="{F30199A2-8C02-4ADB-9A10-9B1859237C90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1"/>
                        <a:stretch>
                          <a:fillRect/>
                        </a:stretch>
                      </p:blipFill>
                      <p:spPr>
                        <a:xfrm>
                          <a:off x="6386313" y="1556718"/>
                          <a:ext cx="1146175" cy="273568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D2561926-4227-4D6E-8A94-7F75D075C2C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22198667"/>
              </p:ext>
            </p:extLst>
          </p:nvPr>
        </p:nvGraphicFramePr>
        <p:xfrm>
          <a:off x="333376" y="997948"/>
          <a:ext cx="6191250" cy="4323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2" name="AxMath" r:id="rId12" imgW="4769280" imgH="333000" progId="Equation.AxMath">
                  <p:embed/>
                </p:oleObj>
              </mc:Choice>
              <mc:Fallback>
                <p:oleObj name="AxMath" r:id="rId12" imgW="4769280" imgH="333000" progId="Equation.AxMath">
                  <p:embed/>
                  <p:pic>
                    <p:nvPicPr>
                      <p:cNvPr id="33" name="对象 32">
                        <a:extLst>
                          <a:ext uri="{FF2B5EF4-FFF2-40B4-BE49-F238E27FC236}">
                            <a16:creationId xmlns:a16="http://schemas.microsoft.com/office/drawing/2014/main" id="{1C4D52D6-857A-4909-859F-8F28CD538A4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333376" y="997948"/>
                        <a:ext cx="6191250" cy="43232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对象 17">
            <a:extLst>
              <a:ext uri="{FF2B5EF4-FFF2-40B4-BE49-F238E27FC236}">
                <a16:creationId xmlns:a16="http://schemas.microsoft.com/office/drawing/2014/main" id="{E23685AA-A2BE-4D72-B0BD-6A0EFE9BAB4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09494365"/>
              </p:ext>
            </p:extLst>
          </p:nvPr>
        </p:nvGraphicFramePr>
        <p:xfrm>
          <a:off x="3089983" y="328219"/>
          <a:ext cx="2239728" cy="5066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3" name="AxMath" r:id="rId14" imgW="1866960" imgH="421920" progId="Equation.AxMath">
                  <p:embed/>
                </p:oleObj>
              </mc:Choice>
              <mc:Fallback>
                <p:oleObj name="AxMath" r:id="rId14" imgW="1866960" imgH="421920" progId="Equation.AxMath">
                  <p:embed/>
                  <p:pic>
                    <p:nvPicPr>
                      <p:cNvPr id="32" name="对象 31">
                        <a:extLst>
                          <a:ext uri="{FF2B5EF4-FFF2-40B4-BE49-F238E27FC236}">
                            <a16:creationId xmlns:a16="http://schemas.microsoft.com/office/drawing/2014/main" id="{BF763027-10F8-454E-9AA0-EE2ACDD02FF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3089983" y="328219"/>
                        <a:ext cx="2239728" cy="50660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6517320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96704_1*a*1"/>
  <p:tag name="KSO_WM_TEMPLATE_CATEGORY" val="custom"/>
  <p:tag name="KSO_WM_TEMPLATE_INDEX" val="20196704"/>
  <p:tag name="KSO_WM_UNIT_LAYERLEVEL" val="1"/>
  <p:tag name="KSO_WM_TAG_VERSION" val="1.0"/>
  <p:tag name="KSO_WM_BEAUTIFY_FLAG" val="#wm#"/>
  <p:tag name="KSO_WM_UNIT_PRESET_TEXT" val="空白演示"/>
  <p:tag name="KSO_WM_UNIT_NOCLEAR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96704_1*a*1"/>
  <p:tag name="KSO_WM_TEMPLATE_CATEGORY" val="custom"/>
  <p:tag name="KSO_WM_TEMPLATE_INDEX" val="20196704"/>
  <p:tag name="KSO_WM_UNIT_LAYERLEVEL" val="1"/>
  <p:tag name="KSO_WM_TAG_VERSION" val="1.0"/>
  <p:tag name="KSO_WM_BEAUTIFY_FLAG" val="#wm#"/>
  <p:tag name="KSO_WM_UNIT_PRESET_TEXT" val="空白演示"/>
  <p:tag name="KSO_WM_UNIT_NOCLEAR" val="0"/>
</p:tagLst>
</file>

<file path=ppt/theme/theme1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2503</TotalTime>
  <Pages>0</Pages>
  <Words>2451</Words>
  <Characters>0</Characters>
  <Application>Microsoft Office PowerPoint</Application>
  <DocSecurity>0</DocSecurity>
  <PresentationFormat>自定义</PresentationFormat>
  <Lines>0</Lines>
  <Paragraphs>233</Paragraphs>
  <Slides>20</Slides>
  <Notes>17</Notes>
  <HiddenSlides>0</HiddenSlides>
  <MMClips>0</MMClips>
  <ScaleCrop>false</ScaleCrop>
  <HeadingPairs>
    <vt:vector size="8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20</vt:i4>
      </vt:variant>
    </vt:vector>
  </HeadingPairs>
  <TitlesOfParts>
    <vt:vector size="26" baseType="lpstr">
      <vt:lpstr>等线</vt:lpstr>
      <vt:lpstr>宋刻本字体</vt:lpstr>
      <vt:lpstr>Arial</vt:lpstr>
      <vt:lpstr>自定义设计方案</vt:lpstr>
      <vt:lpstr>AxMath</vt:lpstr>
      <vt:lpstr>Equation.AxMath</vt:lpstr>
      <vt:lpstr>生成式对抗网络 Generative Adversarial Networks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感谢观看，恳请老师同学指正！ Thanks for watching!</vt:lpstr>
    </vt:vector>
  </TitlesOfParts>
  <Manager/>
  <Company/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heqing</dc:creator>
  <cp:keywords/>
  <dc:description/>
  <cp:lastModifiedBy>Hu Junyao</cp:lastModifiedBy>
  <cp:revision>81</cp:revision>
  <dcterms:created xsi:type="dcterms:W3CDTF">2014-07-22T07:42:00Z</dcterms:created>
  <dcterms:modified xsi:type="dcterms:W3CDTF">2022-04-11T08:41:02Z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2052-9.1.0.5132</vt:lpwstr>
  </property>
</Properties>
</file>

<file path=docProps/thumbnail.jpeg>
</file>